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63" r:id="rId4"/>
    <p:sldId id="4713" r:id="rId5"/>
    <p:sldId id="411" r:id="rId6"/>
    <p:sldId id="464" r:id="rId7"/>
    <p:sldId id="412" r:id="rId8"/>
    <p:sldId id="420" r:id="rId9"/>
    <p:sldId id="413" r:id="rId10"/>
    <p:sldId id="419" r:id="rId11"/>
    <p:sldId id="414" r:id="rId12"/>
    <p:sldId id="4714" r:id="rId13"/>
    <p:sldId id="4715" r:id="rId14"/>
    <p:sldId id="486" r:id="rId15"/>
    <p:sldId id="487" r:id="rId16"/>
    <p:sldId id="478" r:id="rId17"/>
    <p:sldId id="480" r:id="rId18"/>
    <p:sldId id="479" r:id="rId19"/>
    <p:sldId id="481" r:id="rId20"/>
    <p:sldId id="484" r:id="rId21"/>
    <p:sldId id="485" r:id="rId22"/>
    <p:sldId id="4716" r:id="rId23"/>
    <p:sldId id="4712"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104"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78642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xmlns=""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xmlns=""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xmlns=""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xmlns=""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xmlns=""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xmlns=""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xmlns=""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xmlns=""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xmlns=""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xmlns=""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xmlns=""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xmlns=""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xmlns=""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xmlns=""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xmlns=""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xmlns=""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xmlns=""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xmlns=""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xmlns=""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xmlns=""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xmlns=""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xmlns=""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xmlns=""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xmlns=""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xmlns=""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xmlns=""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xmlns=""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xmlns=""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xmlns=""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xmlns=""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xmlns=""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xmlns=""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xmlns=""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xmlns=""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xmlns=""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xmlns=""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xmlns=""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xmlns=""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xmlns=""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xmlns=""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xmlns=""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xmlns=""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xmlns=""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xmlns=""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xmlns=""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C8EF8B29-114E-4A5F-96D6-DD977F62A820}"/>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B21F603-B47B-429B-89C8-8403DF0A8725}"/>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BDA4D9B-86B8-4311-B6D9-49113BE0782A}"/>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3638DA2-8BE1-4165-863B-9C0603B154A7}"/>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4" name="Footer Placeholder 3">
            <a:extLst>
              <a:ext uri="{FF2B5EF4-FFF2-40B4-BE49-F238E27FC236}">
                <a16:creationId xmlns:a16="http://schemas.microsoft.com/office/drawing/2014/main" xmlns=""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5/1/2021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xmlns=""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blogs.sap.com/2016/02/02/sap-s4hana-custom-code-migration-worklist/" TargetMode="Externa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3.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2</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18">
            <a:extLst>
              <a:ext uri="{FF2B5EF4-FFF2-40B4-BE49-F238E27FC236}">
                <a16:creationId xmlns:a16="http://schemas.microsoft.com/office/drawing/2014/main" xmlns=""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Migration to HANA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a16="http://schemas.microsoft.com/office/drawing/2014/main" xmlns=""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a16="http://schemas.microsoft.com/office/drawing/2014/main" xmlns=""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a16="http://schemas.microsoft.com/office/drawing/2014/main" xmlns=""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a16="http://schemas.microsoft.com/office/drawing/2014/main" xmlns=""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a16="http://schemas.microsoft.com/office/drawing/2014/main" xmlns=""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a16="http://schemas.microsoft.com/office/drawing/2014/main" xmlns=""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a16="http://schemas.microsoft.com/office/drawing/2014/main" xmlns=""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a16="http://schemas.microsoft.com/office/drawing/2014/main" xmlns=""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a16="http://schemas.microsoft.com/office/drawing/2014/main" xmlns=""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xmlns=""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xmlns=""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a16="http://schemas.microsoft.com/office/drawing/2014/main" xmlns=""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a16="http://schemas.microsoft.com/office/drawing/2014/main" xmlns=""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a16="http://schemas.microsoft.com/office/drawing/2014/main" xmlns=""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Any Database to HANA Database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Oval 13"/>
          <p:cNvSpPr/>
          <p:nvPr/>
        </p:nvSpPr>
        <p:spPr>
          <a:xfrm>
            <a:off x="6012918" y="5620055"/>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5" name="Pentagon 14"/>
          <p:cNvSpPr/>
          <p:nvPr/>
        </p:nvSpPr>
        <p:spPr>
          <a:xfrm flipH="1">
            <a:off x="1801230" y="2740286"/>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Pentagon 15"/>
          <p:cNvSpPr/>
          <p:nvPr/>
        </p:nvSpPr>
        <p:spPr>
          <a:xfrm flipH="1">
            <a:off x="1801230" y="1827209"/>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Pentagon 16"/>
          <p:cNvSpPr/>
          <p:nvPr/>
        </p:nvSpPr>
        <p:spPr>
          <a:xfrm flipH="1">
            <a:off x="1801230" y="3653364"/>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Pentagon 17"/>
          <p:cNvSpPr/>
          <p:nvPr/>
        </p:nvSpPr>
        <p:spPr>
          <a:xfrm flipH="1">
            <a:off x="1801230" y="4566441"/>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Pentagon 29"/>
          <p:cNvSpPr/>
          <p:nvPr/>
        </p:nvSpPr>
        <p:spPr>
          <a:xfrm flipH="1">
            <a:off x="1801208" y="5479518"/>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0" name="TextBox 25"/>
          <p:cNvSpPr txBox="1"/>
          <p:nvPr/>
        </p:nvSpPr>
        <p:spPr>
          <a:xfrm>
            <a:off x="6408459" y="196900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01</a:t>
            </a:r>
            <a:endParaRPr lang="en-IN" sz="3200" dirty="0">
              <a:solidFill>
                <a:schemeClr val="bg1"/>
              </a:solidFill>
              <a:latin typeface="Arial" pitchFamily="34" charset="0"/>
              <a:cs typeface="Arial" pitchFamily="34" charset="0"/>
            </a:endParaRPr>
          </a:p>
        </p:txBody>
      </p:sp>
      <p:sp>
        <p:nvSpPr>
          <p:cNvPr id="21" name="TextBox 26"/>
          <p:cNvSpPr txBox="1"/>
          <p:nvPr/>
        </p:nvSpPr>
        <p:spPr>
          <a:xfrm>
            <a:off x="6368704" y="2866336"/>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02</a:t>
            </a:r>
            <a:endParaRPr lang="en-IN" sz="3200" dirty="0">
              <a:solidFill>
                <a:schemeClr val="bg1"/>
              </a:solidFill>
              <a:latin typeface="Arial" pitchFamily="34" charset="0"/>
              <a:cs typeface="Arial" pitchFamily="34" charset="0"/>
            </a:endParaRPr>
          </a:p>
        </p:txBody>
      </p:sp>
      <p:sp>
        <p:nvSpPr>
          <p:cNvPr id="22" name="TextBox 27"/>
          <p:cNvSpPr txBox="1"/>
          <p:nvPr/>
        </p:nvSpPr>
        <p:spPr>
          <a:xfrm>
            <a:off x="6353350" y="381048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03</a:t>
            </a:r>
            <a:endParaRPr lang="en-IN" sz="3200" dirty="0">
              <a:solidFill>
                <a:schemeClr val="bg1"/>
              </a:solidFill>
              <a:latin typeface="Arial" pitchFamily="34" charset="0"/>
              <a:cs typeface="Arial" pitchFamily="34" charset="0"/>
            </a:endParaRPr>
          </a:p>
        </p:txBody>
      </p:sp>
      <p:sp>
        <p:nvSpPr>
          <p:cNvPr id="23" name="TextBox 28"/>
          <p:cNvSpPr txBox="1"/>
          <p:nvPr/>
        </p:nvSpPr>
        <p:spPr>
          <a:xfrm>
            <a:off x="6328947" y="4711798"/>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04</a:t>
            </a:r>
            <a:endParaRPr lang="en-IN" sz="3200" dirty="0">
              <a:solidFill>
                <a:schemeClr val="bg1"/>
              </a:solidFill>
              <a:latin typeface="Arial" pitchFamily="34" charset="0"/>
              <a:cs typeface="Arial" pitchFamily="34" charset="0"/>
            </a:endParaRPr>
          </a:p>
        </p:txBody>
      </p:sp>
      <p:sp>
        <p:nvSpPr>
          <p:cNvPr id="24" name="TextBox 29"/>
          <p:cNvSpPr txBox="1"/>
          <p:nvPr/>
        </p:nvSpPr>
        <p:spPr>
          <a:xfrm>
            <a:off x="6302443" y="562606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05</a:t>
            </a:r>
            <a:endParaRPr lang="en-IN" sz="3200" dirty="0">
              <a:solidFill>
                <a:schemeClr val="bg1"/>
              </a:solidFill>
              <a:latin typeface="Arial" pitchFamily="34" charset="0"/>
              <a:cs typeface="Arial" pitchFamily="34" charset="0"/>
            </a:endParaRPr>
          </a:p>
        </p:txBody>
      </p:sp>
      <p:grpSp>
        <p:nvGrpSpPr>
          <p:cNvPr id="26" name="Group 25"/>
          <p:cNvGrpSpPr/>
          <p:nvPr/>
        </p:nvGrpSpPr>
        <p:grpSpPr>
          <a:xfrm>
            <a:off x="2342445" y="2937758"/>
            <a:ext cx="568901" cy="512537"/>
            <a:chOff x="36241038" y="4387850"/>
            <a:chExt cx="8131175" cy="7812088"/>
          </a:xfrm>
        </p:grpSpPr>
        <p:sp>
          <p:nvSpPr>
            <p:cNvPr id="67" name="Rectangle 66"/>
            <p:cNvSpPr>
              <a:spLocks noChangeArrowheads="1"/>
            </p:cNvSpPr>
            <p:nvPr/>
          </p:nvSpPr>
          <p:spPr bwMode="auto">
            <a:xfrm>
              <a:off x="37530088" y="4694238"/>
              <a:ext cx="1593850" cy="23955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8" name="Freeform 67"/>
            <p:cNvSpPr>
              <a:spLocks/>
            </p:cNvSpPr>
            <p:nvPr/>
          </p:nvSpPr>
          <p:spPr bwMode="auto">
            <a:xfrm>
              <a:off x="37085588" y="4926013"/>
              <a:ext cx="6442075" cy="7273925"/>
            </a:xfrm>
            <a:custGeom>
              <a:avLst/>
              <a:gdLst>
                <a:gd name="T0" fmla="*/ 1896 w 4058"/>
                <a:gd name="T1" fmla="*/ 0 h 4582"/>
                <a:gd name="T2" fmla="*/ 4058 w 4058"/>
                <a:gd name="T3" fmla="*/ 1829 h 4582"/>
                <a:gd name="T4" fmla="*/ 4058 w 4058"/>
                <a:gd name="T5" fmla="*/ 4582 h 4582"/>
                <a:gd name="T6" fmla="*/ 0 w 4058"/>
                <a:gd name="T7" fmla="*/ 4582 h 4582"/>
                <a:gd name="T8" fmla="*/ 0 w 4058"/>
                <a:gd name="T9" fmla="*/ 1676 h 4582"/>
                <a:gd name="T10" fmla="*/ 1896 w 4058"/>
                <a:gd name="T11" fmla="*/ 0 h 4582"/>
              </a:gdLst>
              <a:ahLst/>
              <a:cxnLst>
                <a:cxn ang="0">
                  <a:pos x="T0" y="T1"/>
                </a:cxn>
                <a:cxn ang="0">
                  <a:pos x="T2" y="T3"/>
                </a:cxn>
                <a:cxn ang="0">
                  <a:pos x="T4" y="T5"/>
                </a:cxn>
                <a:cxn ang="0">
                  <a:pos x="T6" y="T7"/>
                </a:cxn>
                <a:cxn ang="0">
                  <a:pos x="T8" y="T9"/>
                </a:cxn>
                <a:cxn ang="0">
                  <a:pos x="T10" y="T11"/>
                </a:cxn>
              </a:cxnLst>
              <a:rect l="0" t="0" r="r" b="b"/>
              <a:pathLst>
                <a:path w="4058" h="4582">
                  <a:moveTo>
                    <a:pt x="1896" y="0"/>
                  </a:moveTo>
                  <a:lnTo>
                    <a:pt x="4058" y="1829"/>
                  </a:lnTo>
                  <a:lnTo>
                    <a:pt x="4058" y="4582"/>
                  </a:lnTo>
                  <a:lnTo>
                    <a:pt x="0" y="4582"/>
                  </a:lnTo>
                  <a:lnTo>
                    <a:pt x="0" y="1676"/>
                  </a:lnTo>
                  <a:lnTo>
                    <a:pt x="18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9" name="Freeform 68"/>
            <p:cNvSpPr>
              <a:spLocks/>
            </p:cNvSpPr>
            <p:nvPr/>
          </p:nvSpPr>
          <p:spPr bwMode="auto">
            <a:xfrm>
              <a:off x="36241038" y="4387850"/>
              <a:ext cx="8131175" cy="4329113"/>
            </a:xfrm>
            <a:custGeom>
              <a:avLst/>
              <a:gdLst>
                <a:gd name="T0" fmla="*/ 2561 w 5122"/>
                <a:gd name="T1" fmla="*/ 0 h 2727"/>
                <a:gd name="T2" fmla="*/ 2641 w 5122"/>
                <a:gd name="T3" fmla="*/ 6 h 2727"/>
                <a:gd name="T4" fmla="*/ 2721 w 5122"/>
                <a:gd name="T5" fmla="*/ 40 h 2727"/>
                <a:gd name="T6" fmla="*/ 2794 w 5122"/>
                <a:gd name="T7" fmla="*/ 93 h 2727"/>
                <a:gd name="T8" fmla="*/ 2814 w 5122"/>
                <a:gd name="T9" fmla="*/ 113 h 2727"/>
                <a:gd name="T10" fmla="*/ 2827 w 5122"/>
                <a:gd name="T11" fmla="*/ 139 h 2727"/>
                <a:gd name="T12" fmla="*/ 2840 w 5122"/>
                <a:gd name="T13" fmla="*/ 166 h 2727"/>
                <a:gd name="T14" fmla="*/ 5029 w 5122"/>
                <a:gd name="T15" fmla="*/ 2221 h 2727"/>
                <a:gd name="T16" fmla="*/ 5088 w 5122"/>
                <a:gd name="T17" fmla="*/ 2294 h 2727"/>
                <a:gd name="T18" fmla="*/ 5115 w 5122"/>
                <a:gd name="T19" fmla="*/ 2381 h 2727"/>
                <a:gd name="T20" fmla="*/ 5122 w 5122"/>
                <a:gd name="T21" fmla="*/ 2467 h 2727"/>
                <a:gd name="T22" fmla="*/ 5095 w 5122"/>
                <a:gd name="T23" fmla="*/ 2554 h 2727"/>
                <a:gd name="T24" fmla="*/ 5042 w 5122"/>
                <a:gd name="T25" fmla="*/ 2633 h 2727"/>
                <a:gd name="T26" fmla="*/ 4969 w 5122"/>
                <a:gd name="T27" fmla="*/ 2693 h 2727"/>
                <a:gd name="T28" fmla="*/ 4882 w 5122"/>
                <a:gd name="T29" fmla="*/ 2720 h 2727"/>
                <a:gd name="T30" fmla="*/ 4796 w 5122"/>
                <a:gd name="T31" fmla="*/ 2727 h 2727"/>
                <a:gd name="T32" fmla="*/ 4703 w 5122"/>
                <a:gd name="T33" fmla="*/ 2700 h 2727"/>
                <a:gd name="T34" fmla="*/ 4630 w 5122"/>
                <a:gd name="T35" fmla="*/ 2647 h 2727"/>
                <a:gd name="T36" fmla="*/ 2561 w 5122"/>
                <a:gd name="T37" fmla="*/ 711 h 2727"/>
                <a:gd name="T38" fmla="*/ 492 w 5122"/>
                <a:gd name="T39" fmla="*/ 2647 h 2727"/>
                <a:gd name="T40" fmla="*/ 413 w 5122"/>
                <a:gd name="T41" fmla="*/ 2700 h 2727"/>
                <a:gd name="T42" fmla="*/ 326 w 5122"/>
                <a:gd name="T43" fmla="*/ 2727 h 2727"/>
                <a:gd name="T44" fmla="*/ 240 w 5122"/>
                <a:gd name="T45" fmla="*/ 2720 h 2727"/>
                <a:gd name="T46" fmla="*/ 153 w 5122"/>
                <a:gd name="T47" fmla="*/ 2693 h 2727"/>
                <a:gd name="T48" fmla="*/ 73 w 5122"/>
                <a:gd name="T49" fmla="*/ 2633 h 2727"/>
                <a:gd name="T50" fmla="*/ 27 w 5122"/>
                <a:gd name="T51" fmla="*/ 2554 h 2727"/>
                <a:gd name="T52" fmla="*/ 0 w 5122"/>
                <a:gd name="T53" fmla="*/ 2467 h 2727"/>
                <a:gd name="T54" fmla="*/ 0 w 5122"/>
                <a:gd name="T55" fmla="*/ 2381 h 2727"/>
                <a:gd name="T56" fmla="*/ 33 w 5122"/>
                <a:gd name="T57" fmla="*/ 2294 h 2727"/>
                <a:gd name="T58" fmla="*/ 93 w 5122"/>
                <a:gd name="T59" fmla="*/ 2221 h 2727"/>
                <a:gd name="T60" fmla="*/ 2282 w 5122"/>
                <a:gd name="T61" fmla="*/ 166 h 2727"/>
                <a:gd name="T62" fmla="*/ 2295 w 5122"/>
                <a:gd name="T63" fmla="*/ 139 h 2727"/>
                <a:gd name="T64" fmla="*/ 2308 w 5122"/>
                <a:gd name="T65" fmla="*/ 113 h 2727"/>
                <a:gd name="T66" fmla="*/ 2328 w 5122"/>
                <a:gd name="T67" fmla="*/ 93 h 2727"/>
                <a:gd name="T68" fmla="*/ 2395 w 5122"/>
                <a:gd name="T69" fmla="*/ 40 h 2727"/>
                <a:gd name="T70" fmla="*/ 2474 w 5122"/>
                <a:gd name="T71" fmla="*/ 6 h 2727"/>
                <a:gd name="T72" fmla="*/ 2561 w 5122"/>
                <a:gd name="T7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2" h="2727">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0" name="Rectangle 69"/>
            <p:cNvSpPr>
              <a:spLocks noChangeArrowheads="1"/>
            </p:cNvSpPr>
            <p:nvPr/>
          </p:nvSpPr>
          <p:spPr bwMode="auto">
            <a:xfrm>
              <a:off x="39598600" y="9772650"/>
              <a:ext cx="1416050" cy="2427288"/>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7" name="Group 26"/>
          <p:cNvGrpSpPr/>
          <p:nvPr/>
        </p:nvGrpSpPr>
        <p:grpSpPr>
          <a:xfrm>
            <a:off x="2345716" y="5725258"/>
            <a:ext cx="561279" cy="381660"/>
            <a:chOff x="16463963" y="-10542588"/>
            <a:chExt cx="10337800" cy="7496175"/>
          </a:xfrm>
        </p:grpSpPr>
        <p:sp>
          <p:nvSpPr>
            <p:cNvPr id="65" name="Freeform 64"/>
            <p:cNvSpPr>
              <a:spLocks/>
            </p:cNvSpPr>
            <p:nvPr/>
          </p:nvSpPr>
          <p:spPr bwMode="auto">
            <a:xfrm>
              <a:off x="19442113" y="-9771063"/>
              <a:ext cx="7359650" cy="6240463"/>
            </a:xfrm>
            <a:custGeom>
              <a:avLst/>
              <a:gdLst>
                <a:gd name="T0" fmla="*/ 2314 w 4636"/>
                <a:gd name="T1" fmla="*/ 0 h 3931"/>
                <a:gd name="T2" fmla="*/ 2521 w 4636"/>
                <a:gd name="T3" fmla="*/ 20 h 3931"/>
                <a:gd name="T4" fmla="*/ 2713 w 4636"/>
                <a:gd name="T5" fmla="*/ 80 h 3931"/>
                <a:gd name="T6" fmla="*/ 2886 w 4636"/>
                <a:gd name="T7" fmla="*/ 173 h 3931"/>
                <a:gd name="T8" fmla="*/ 3039 w 4636"/>
                <a:gd name="T9" fmla="*/ 299 h 3931"/>
                <a:gd name="T10" fmla="*/ 3166 w 4636"/>
                <a:gd name="T11" fmla="*/ 452 h 3931"/>
                <a:gd name="T12" fmla="*/ 3259 w 4636"/>
                <a:gd name="T13" fmla="*/ 625 h 3931"/>
                <a:gd name="T14" fmla="*/ 3319 w 4636"/>
                <a:gd name="T15" fmla="*/ 818 h 3931"/>
                <a:gd name="T16" fmla="*/ 3339 w 4636"/>
                <a:gd name="T17" fmla="*/ 1024 h 3931"/>
                <a:gd name="T18" fmla="*/ 3319 w 4636"/>
                <a:gd name="T19" fmla="*/ 1224 h 3931"/>
                <a:gd name="T20" fmla="*/ 3266 w 4636"/>
                <a:gd name="T21" fmla="*/ 1410 h 3931"/>
                <a:gd name="T22" fmla="*/ 3179 w 4636"/>
                <a:gd name="T23" fmla="*/ 1576 h 3931"/>
                <a:gd name="T24" fmla="*/ 3059 w 4636"/>
                <a:gd name="T25" fmla="*/ 1722 h 3931"/>
                <a:gd name="T26" fmla="*/ 2920 w 4636"/>
                <a:gd name="T27" fmla="*/ 1849 h 3931"/>
                <a:gd name="T28" fmla="*/ 3159 w 4636"/>
                <a:gd name="T29" fmla="*/ 1922 h 3931"/>
                <a:gd name="T30" fmla="*/ 3385 w 4636"/>
                <a:gd name="T31" fmla="*/ 2015 h 3931"/>
                <a:gd name="T32" fmla="*/ 3605 w 4636"/>
                <a:gd name="T33" fmla="*/ 2128 h 3931"/>
                <a:gd name="T34" fmla="*/ 3798 w 4636"/>
                <a:gd name="T35" fmla="*/ 2254 h 3931"/>
                <a:gd name="T36" fmla="*/ 3984 w 4636"/>
                <a:gd name="T37" fmla="*/ 2401 h 3931"/>
                <a:gd name="T38" fmla="*/ 4144 w 4636"/>
                <a:gd name="T39" fmla="*/ 2560 h 3931"/>
                <a:gd name="T40" fmla="*/ 4290 w 4636"/>
                <a:gd name="T41" fmla="*/ 2740 h 3931"/>
                <a:gd name="T42" fmla="*/ 4410 w 4636"/>
                <a:gd name="T43" fmla="*/ 2933 h 3931"/>
                <a:gd name="T44" fmla="*/ 4503 w 4636"/>
                <a:gd name="T45" fmla="*/ 3146 h 3931"/>
                <a:gd name="T46" fmla="*/ 4576 w 4636"/>
                <a:gd name="T47" fmla="*/ 3372 h 3931"/>
                <a:gd name="T48" fmla="*/ 4616 w 4636"/>
                <a:gd name="T49" fmla="*/ 3611 h 3931"/>
                <a:gd name="T50" fmla="*/ 4636 w 4636"/>
                <a:gd name="T51" fmla="*/ 3871 h 3931"/>
                <a:gd name="T52" fmla="*/ 4629 w 4636"/>
                <a:gd name="T53" fmla="*/ 3904 h 3931"/>
                <a:gd name="T54" fmla="*/ 4629 w 4636"/>
                <a:gd name="T55" fmla="*/ 3931 h 3931"/>
                <a:gd name="T56" fmla="*/ 0 w 4636"/>
                <a:gd name="T57" fmla="*/ 3931 h 3931"/>
                <a:gd name="T58" fmla="*/ 0 w 4636"/>
                <a:gd name="T59" fmla="*/ 3904 h 3931"/>
                <a:gd name="T60" fmla="*/ 0 w 4636"/>
                <a:gd name="T61" fmla="*/ 3871 h 3931"/>
                <a:gd name="T62" fmla="*/ 13 w 4636"/>
                <a:gd name="T63" fmla="*/ 3611 h 3931"/>
                <a:gd name="T64" fmla="*/ 60 w 4636"/>
                <a:gd name="T65" fmla="*/ 3372 h 3931"/>
                <a:gd name="T66" fmla="*/ 126 w 4636"/>
                <a:gd name="T67" fmla="*/ 3146 h 3931"/>
                <a:gd name="T68" fmla="*/ 226 w 4636"/>
                <a:gd name="T69" fmla="*/ 2933 h 3931"/>
                <a:gd name="T70" fmla="*/ 346 w 4636"/>
                <a:gd name="T71" fmla="*/ 2740 h 3931"/>
                <a:gd name="T72" fmla="*/ 485 w 4636"/>
                <a:gd name="T73" fmla="*/ 2560 h 3931"/>
                <a:gd name="T74" fmla="*/ 652 w 4636"/>
                <a:gd name="T75" fmla="*/ 2401 h 3931"/>
                <a:gd name="T76" fmla="*/ 831 w 4636"/>
                <a:gd name="T77" fmla="*/ 2254 h 3931"/>
                <a:gd name="T78" fmla="*/ 1031 w 4636"/>
                <a:gd name="T79" fmla="*/ 2128 h 3931"/>
                <a:gd name="T80" fmla="*/ 1244 w 4636"/>
                <a:gd name="T81" fmla="*/ 2015 h 3931"/>
                <a:gd name="T82" fmla="*/ 1470 w 4636"/>
                <a:gd name="T83" fmla="*/ 1922 h 3931"/>
                <a:gd name="T84" fmla="*/ 1716 w 4636"/>
                <a:gd name="T85" fmla="*/ 1849 h 3931"/>
                <a:gd name="T86" fmla="*/ 1569 w 4636"/>
                <a:gd name="T87" fmla="*/ 1722 h 3931"/>
                <a:gd name="T88" fmla="*/ 1456 w 4636"/>
                <a:gd name="T89" fmla="*/ 1576 h 3931"/>
                <a:gd name="T90" fmla="*/ 1363 w 4636"/>
                <a:gd name="T91" fmla="*/ 1410 h 3931"/>
                <a:gd name="T92" fmla="*/ 1310 w 4636"/>
                <a:gd name="T93" fmla="*/ 1224 h 3931"/>
                <a:gd name="T94" fmla="*/ 1290 w 4636"/>
                <a:gd name="T95" fmla="*/ 1024 h 3931"/>
                <a:gd name="T96" fmla="*/ 1310 w 4636"/>
                <a:gd name="T97" fmla="*/ 818 h 3931"/>
                <a:gd name="T98" fmla="*/ 1370 w 4636"/>
                <a:gd name="T99" fmla="*/ 625 h 3931"/>
                <a:gd name="T100" fmla="*/ 1463 w 4636"/>
                <a:gd name="T101" fmla="*/ 452 h 3931"/>
                <a:gd name="T102" fmla="*/ 1589 w 4636"/>
                <a:gd name="T103" fmla="*/ 299 h 3931"/>
                <a:gd name="T104" fmla="*/ 1742 w 4636"/>
                <a:gd name="T105" fmla="*/ 173 h 3931"/>
                <a:gd name="T106" fmla="*/ 1915 w 4636"/>
                <a:gd name="T107" fmla="*/ 80 h 3931"/>
                <a:gd name="T108" fmla="*/ 2108 w 4636"/>
                <a:gd name="T109" fmla="*/ 20 h 3931"/>
                <a:gd name="T110" fmla="*/ 2314 w 4636"/>
                <a:gd name="T111" fmla="*/ 0 h 3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3931">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p:cNvSpPr>
              <a:spLocks/>
            </p:cNvSpPr>
            <p:nvPr/>
          </p:nvSpPr>
          <p:spPr bwMode="auto">
            <a:xfrm>
              <a:off x="16463963" y="-10542588"/>
              <a:ext cx="8837612" cy="7496175"/>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8" name="Group 27"/>
          <p:cNvGrpSpPr/>
          <p:nvPr/>
        </p:nvGrpSpPr>
        <p:grpSpPr>
          <a:xfrm>
            <a:off x="2338842" y="3855479"/>
            <a:ext cx="577100" cy="502944"/>
            <a:chOff x="2745929" y="3208532"/>
            <a:chExt cx="1170200" cy="1087487"/>
          </a:xfrm>
        </p:grpSpPr>
        <p:grpSp>
          <p:nvGrpSpPr>
            <p:cNvPr id="58" name="Group 57"/>
            <p:cNvGrpSpPr/>
            <p:nvPr/>
          </p:nvGrpSpPr>
          <p:grpSpPr>
            <a:xfrm>
              <a:off x="2745929" y="3208532"/>
              <a:ext cx="1170200" cy="1087487"/>
              <a:chOff x="26484263" y="15241588"/>
              <a:chExt cx="9725024" cy="9037637"/>
            </a:xfrm>
          </p:grpSpPr>
          <p:sp>
            <p:nvSpPr>
              <p:cNvPr id="62" name="Freeform 61"/>
              <p:cNvSpPr>
                <a:spLocks/>
              </p:cNvSpPr>
              <p:nvPr/>
            </p:nvSpPr>
            <p:spPr bwMode="auto">
              <a:xfrm>
                <a:off x="26484263" y="19475450"/>
                <a:ext cx="5227637" cy="4803775"/>
              </a:xfrm>
              <a:custGeom>
                <a:avLst/>
                <a:gdLst>
                  <a:gd name="T0" fmla="*/ 2481 w 3293"/>
                  <a:gd name="T1" fmla="*/ 0 h 3026"/>
                  <a:gd name="T2" fmla="*/ 2541 w 3293"/>
                  <a:gd name="T3" fmla="*/ 20 h 3026"/>
                  <a:gd name="T4" fmla="*/ 2594 w 3293"/>
                  <a:gd name="T5" fmla="*/ 60 h 3026"/>
                  <a:gd name="T6" fmla="*/ 3259 w 3293"/>
                  <a:gd name="T7" fmla="*/ 871 h 3026"/>
                  <a:gd name="T8" fmla="*/ 3293 w 3293"/>
                  <a:gd name="T9" fmla="*/ 931 h 3026"/>
                  <a:gd name="T10" fmla="*/ 3293 w 3293"/>
                  <a:gd name="T11" fmla="*/ 991 h 3026"/>
                  <a:gd name="T12" fmla="*/ 3279 w 3293"/>
                  <a:gd name="T13" fmla="*/ 1051 h 3026"/>
                  <a:gd name="T14" fmla="*/ 3239 w 3293"/>
                  <a:gd name="T15" fmla="*/ 1104 h 3026"/>
                  <a:gd name="T16" fmla="*/ 931 w 3293"/>
                  <a:gd name="T17" fmla="*/ 2986 h 3026"/>
                  <a:gd name="T18" fmla="*/ 878 w 3293"/>
                  <a:gd name="T19" fmla="*/ 3019 h 3026"/>
                  <a:gd name="T20" fmla="*/ 812 w 3293"/>
                  <a:gd name="T21" fmla="*/ 3026 h 3026"/>
                  <a:gd name="T22" fmla="*/ 752 w 3293"/>
                  <a:gd name="T23" fmla="*/ 3006 h 3026"/>
                  <a:gd name="T24" fmla="*/ 705 w 3293"/>
                  <a:gd name="T25" fmla="*/ 2966 h 3026"/>
                  <a:gd name="T26" fmla="*/ 40 w 3293"/>
                  <a:gd name="T27" fmla="*/ 2155 h 3026"/>
                  <a:gd name="T28" fmla="*/ 7 w 3293"/>
                  <a:gd name="T29" fmla="*/ 2095 h 3026"/>
                  <a:gd name="T30" fmla="*/ 0 w 3293"/>
                  <a:gd name="T31" fmla="*/ 2035 h 3026"/>
                  <a:gd name="T32" fmla="*/ 20 w 3293"/>
                  <a:gd name="T33" fmla="*/ 1975 h 3026"/>
                  <a:gd name="T34" fmla="*/ 60 w 3293"/>
                  <a:gd name="T35" fmla="*/ 1922 h 3026"/>
                  <a:gd name="T36" fmla="*/ 2361 w 3293"/>
                  <a:gd name="T37" fmla="*/ 40 h 3026"/>
                  <a:gd name="T38" fmla="*/ 2421 w 3293"/>
                  <a:gd name="T39" fmla="*/ 6 h 3026"/>
                  <a:gd name="T40" fmla="*/ 2481 w 3293"/>
                  <a:gd name="T41" fmla="*/ 0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3" h="3026">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3" name="Freeform 62"/>
              <p:cNvSpPr>
                <a:spLocks/>
              </p:cNvSpPr>
              <p:nvPr/>
            </p:nvSpPr>
            <p:spPr bwMode="auto">
              <a:xfrm>
                <a:off x="29378275" y="15241588"/>
                <a:ext cx="6831012" cy="6819900"/>
              </a:xfrm>
              <a:custGeom>
                <a:avLst/>
                <a:gdLst>
                  <a:gd name="T0" fmla="*/ 2155 w 4303"/>
                  <a:gd name="T1" fmla="*/ 0 h 4296"/>
                  <a:gd name="T2" fmla="*/ 2441 w 4303"/>
                  <a:gd name="T3" fmla="*/ 20 h 4296"/>
                  <a:gd name="T4" fmla="*/ 2727 w 4303"/>
                  <a:gd name="T5" fmla="*/ 73 h 4296"/>
                  <a:gd name="T6" fmla="*/ 2986 w 4303"/>
                  <a:gd name="T7" fmla="*/ 166 h 4296"/>
                  <a:gd name="T8" fmla="*/ 3239 w 4303"/>
                  <a:gd name="T9" fmla="*/ 292 h 4296"/>
                  <a:gd name="T10" fmla="*/ 3465 w 4303"/>
                  <a:gd name="T11" fmla="*/ 445 h 4296"/>
                  <a:gd name="T12" fmla="*/ 3671 w 4303"/>
                  <a:gd name="T13" fmla="*/ 632 h 4296"/>
                  <a:gd name="T14" fmla="*/ 3851 w 4303"/>
                  <a:gd name="T15" fmla="*/ 838 h 4296"/>
                  <a:gd name="T16" fmla="*/ 4011 w 4303"/>
                  <a:gd name="T17" fmla="*/ 1064 h 4296"/>
                  <a:gd name="T18" fmla="*/ 4130 w 4303"/>
                  <a:gd name="T19" fmla="*/ 1310 h 4296"/>
                  <a:gd name="T20" fmla="*/ 4223 w 4303"/>
                  <a:gd name="T21" fmla="*/ 1576 h 4296"/>
                  <a:gd name="T22" fmla="*/ 4283 w 4303"/>
                  <a:gd name="T23" fmla="*/ 1855 h 4296"/>
                  <a:gd name="T24" fmla="*/ 4303 w 4303"/>
                  <a:gd name="T25" fmla="*/ 2148 h 4296"/>
                  <a:gd name="T26" fmla="*/ 4283 w 4303"/>
                  <a:gd name="T27" fmla="*/ 2441 h 4296"/>
                  <a:gd name="T28" fmla="*/ 4223 w 4303"/>
                  <a:gd name="T29" fmla="*/ 2720 h 4296"/>
                  <a:gd name="T30" fmla="*/ 4130 w 4303"/>
                  <a:gd name="T31" fmla="*/ 2986 h 4296"/>
                  <a:gd name="T32" fmla="*/ 4011 w 4303"/>
                  <a:gd name="T33" fmla="*/ 3232 h 4296"/>
                  <a:gd name="T34" fmla="*/ 3851 w 4303"/>
                  <a:gd name="T35" fmla="*/ 3465 h 4296"/>
                  <a:gd name="T36" fmla="*/ 3671 w 4303"/>
                  <a:gd name="T37" fmla="*/ 3671 h 4296"/>
                  <a:gd name="T38" fmla="*/ 3465 w 4303"/>
                  <a:gd name="T39" fmla="*/ 3851 h 4296"/>
                  <a:gd name="T40" fmla="*/ 3239 w 4303"/>
                  <a:gd name="T41" fmla="*/ 4004 h 4296"/>
                  <a:gd name="T42" fmla="*/ 2986 w 4303"/>
                  <a:gd name="T43" fmla="*/ 4130 h 4296"/>
                  <a:gd name="T44" fmla="*/ 2727 w 4303"/>
                  <a:gd name="T45" fmla="*/ 4223 h 4296"/>
                  <a:gd name="T46" fmla="*/ 2441 w 4303"/>
                  <a:gd name="T47" fmla="*/ 4276 h 4296"/>
                  <a:gd name="T48" fmla="*/ 2155 w 4303"/>
                  <a:gd name="T49" fmla="*/ 4296 h 4296"/>
                  <a:gd name="T50" fmla="*/ 1862 w 4303"/>
                  <a:gd name="T51" fmla="*/ 4276 h 4296"/>
                  <a:gd name="T52" fmla="*/ 1583 w 4303"/>
                  <a:gd name="T53" fmla="*/ 4223 h 4296"/>
                  <a:gd name="T54" fmla="*/ 1317 w 4303"/>
                  <a:gd name="T55" fmla="*/ 4130 h 4296"/>
                  <a:gd name="T56" fmla="*/ 1064 w 4303"/>
                  <a:gd name="T57" fmla="*/ 4004 h 4296"/>
                  <a:gd name="T58" fmla="*/ 838 w 4303"/>
                  <a:gd name="T59" fmla="*/ 3851 h 4296"/>
                  <a:gd name="T60" fmla="*/ 632 w 4303"/>
                  <a:gd name="T61" fmla="*/ 3671 h 4296"/>
                  <a:gd name="T62" fmla="*/ 452 w 4303"/>
                  <a:gd name="T63" fmla="*/ 3465 h 4296"/>
                  <a:gd name="T64" fmla="*/ 299 w 4303"/>
                  <a:gd name="T65" fmla="*/ 3232 h 4296"/>
                  <a:gd name="T66" fmla="*/ 173 w 4303"/>
                  <a:gd name="T67" fmla="*/ 2986 h 4296"/>
                  <a:gd name="T68" fmla="*/ 80 w 4303"/>
                  <a:gd name="T69" fmla="*/ 2720 h 4296"/>
                  <a:gd name="T70" fmla="*/ 20 w 4303"/>
                  <a:gd name="T71" fmla="*/ 2441 h 4296"/>
                  <a:gd name="T72" fmla="*/ 0 w 4303"/>
                  <a:gd name="T73" fmla="*/ 2148 h 4296"/>
                  <a:gd name="T74" fmla="*/ 20 w 4303"/>
                  <a:gd name="T75" fmla="*/ 1855 h 4296"/>
                  <a:gd name="T76" fmla="*/ 80 w 4303"/>
                  <a:gd name="T77" fmla="*/ 1576 h 4296"/>
                  <a:gd name="T78" fmla="*/ 173 w 4303"/>
                  <a:gd name="T79" fmla="*/ 1310 h 4296"/>
                  <a:gd name="T80" fmla="*/ 299 w 4303"/>
                  <a:gd name="T81" fmla="*/ 1064 h 4296"/>
                  <a:gd name="T82" fmla="*/ 452 w 4303"/>
                  <a:gd name="T83" fmla="*/ 838 h 4296"/>
                  <a:gd name="T84" fmla="*/ 632 w 4303"/>
                  <a:gd name="T85" fmla="*/ 632 h 4296"/>
                  <a:gd name="T86" fmla="*/ 838 w 4303"/>
                  <a:gd name="T87" fmla="*/ 445 h 4296"/>
                  <a:gd name="T88" fmla="*/ 1064 w 4303"/>
                  <a:gd name="T89" fmla="*/ 292 h 4296"/>
                  <a:gd name="T90" fmla="*/ 1317 w 4303"/>
                  <a:gd name="T91" fmla="*/ 166 h 4296"/>
                  <a:gd name="T92" fmla="*/ 1583 w 4303"/>
                  <a:gd name="T93" fmla="*/ 73 h 4296"/>
                  <a:gd name="T94" fmla="*/ 1862 w 4303"/>
                  <a:gd name="T95" fmla="*/ 20 h 4296"/>
                  <a:gd name="T96" fmla="*/ 2155 w 4303"/>
                  <a:gd name="T97" fmla="*/ 0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03" h="4296">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4" name="Freeform 63"/>
              <p:cNvSpPr>
                <a:spLocks/>
              </p:cNvSpPr>
              <p:nvPr/>
            </p:nvSpPr>
            <p:spPr bwMode="auto">
              <a:xfrm>
                <a:off x="30359350" y="16222663"/>
                <a:ext cx="4868862" cy="4857750"/>
              </a:xfrm>
              <a:custGeom>
                <a:avLst/>
                <a:gdLst>
                  <a:gd name="T0" fmla="*/ 1537 w 3067"/>
                  <a:gd name="T1" fmla="*/ 0 h 3060"/>
                  <a:gd name="T2" fmla="*/ 1783 w 3067"/>
                  <a:gd name="T3" fmla="*/ 20 h 3060"/>
                  <a:gd name="T4" fmla="*/ 2016 w 3067"/>
                  <a:gd name="T5" fmla="*/ 80 h 3060"/>
                  <a:gd name="T6" fmla="*/ 2235 w 3067"/>
                  <a:gd name="T7" fmla="*/ 173 h 3060"/>
                  <a:gd name="T8" fmla="*/ 2441 w 3067"/>
                  <a:gd name="T9" fmla="*/ 293 h 3060"/>
                  <a:gd name="T10" fmla="*/ 2614 w 3067"/>
                  <a:gd name="T11" fmla="*/ 446 h 3060"/>
                  <a:gd name="T12" fmla="*/ 2767 w 3067"/>
                  <a:gd name="T13" fmla="*/ 626 h 3060"/>
                  <a:gd name="T14" fmla="*/ 2894 w 3067"/>
                  <a:gd name="T15" fmla="*/ 825 h 3060"/>
                  <a:gd name="T16" fmla="*/ 2987 w 3067"/>
                  <a:gd name="T17" fmla="*/ 1045 h 3060"/>
                  <a:gd name="T18" fmla="*/ 3047 w 3067"/>
                  <a:gd name="T19" fmla="*/ 1284 h 3060"/>
                  <a:gd name="T20" fmla="*/ 3067 w 3067"/>
                  <a:gd name="T21" fmla="*/ 1530 h 3060"/>
                  <a:gd name="T22" fmla="*/ 3047 w 3067"/>
                  <a:gd name="T23" fmla="*/ 1776 h 3060"/>
                  <a:gd name="T24" fmla="*/ 2987 w 3067"/>
                  <a:gd name="T25" fmla="*/ 2016 h 3060"/>
                  <a:gd name="T26" fmla="*/ 2894 w 3067"/>
                  <a:gd name="T27" fmla="*/ 2235 h 3060"/>
                  <a:gd name="T28" fmla="*/ 2767 w 3067"/>
                  <a:gd name="T29" fmla="*/ 2435 h 3060"/>
                  <a:gd name="T30" fmla="*/ 2614 w 3067"/>
                  <a:gd name="T31" fmla="*/ 2614 h 3060"/>
                  <a:gd name="T32" fmla="*/ 2441 w 3067"/>
                  <a:gd name="T33" fmla="*/ 2767 h 3060"/>
                  <a:gd name="T34" fmla="*/ 2235 w 3067"/>
                  <a:gd name="T35" fmla="*/ 2894 h 3060"/>
                  <a:gd name="T36" fmla="*/ 2016 w 3067"/>
                  <a:gd name="T37" fmla="*/ 2987 h 3060"/>
                  <a:gd name="T38" fmla="*/ 1783 w 3067"/>
                  <a:gd name="T39" fmla="*/ 3040 h 3060"/>
                  <a:gd name="T40" fmla="*/ 1537 w 3067"/>
                  <a:gd name="T41" fmla="*/ 3060 h 3060"/>
                  <a:gd name="T42" fmla="*/ 1284 w 3067"/>
                  <a:gd name="T43" fmla="*/ 3040 h 3060"/>
                  <a:gd name="T44" fmla="*/ 1051 w 3067"/>
                  <a:gd name="T45" fmla="*/ 2987 h 3060"/>
                  <a:gd name="T46" fmla="*/ 832 w 3067"/>
                  <a:gd name="T47" fmla="*/ 2894 h 3060"/>
                  <a:gd name="T48" fmla="*/ 632 w 3067"/>
                  <a:gd name="T49" fmla="*/ 2767 h 3060"/>
                  <a:gd name="T50" fmla="*/ 453 w 3067"/>
                  <a:gd name="T51" fmla="*/ 2614 h 3060"/>
                  <a:gd name="T52" fmla="*/ 300 w 3067"/>
                  <a:gd name="T53" fmla="*/ 2435 h 3060"/>
                  <a:gd name="T54" fmla="*/ 173 w 3067"/>
                  <a:gd name="T55" fmla="*/ 2235 h 3060"/>
                  <a:gd name="T56" fmla="*/ 80 w 3067"/>
                  <a:gd name="T57" fmla="*/ 2016 h 3060"/>
                  <a:gd name="T58" fmla="*/ 20 w 3067"/>
                  <a:gd name="T59" fmla="*/ 1776 h 3060"/>
                  <a:gd name="T60" fmla="*/ 0 w 3067"/>
                  <a:gd name="T61" fmla="*/ 1530 h 3060"/>
                  <a:gd name="T62" fmla="*/ 20 w 3067"/>
                  <a:gd name="T63" fmla="*/ 1284 h 3060"/>
                  <a:gd name="T64" fmla="*/ 80 w 3067"/>
                  <a:gd name="T65" fmla="*/ 1045 h 3060"/>
                  <a:gd name="T66" fmla="*/ 173 w 3067"/>
                  <a:gd name="T67" fmla="*/ 825 h 3060"/>
                  <a:gd name="T68" fmla="*/ 300 w 3067"/>
                  <a:gd name="T69" fmla="*/ 626 h 3060"/>
                  <a:gd name="T70" fmla="*/ 453 w 3067"/>
                  <a:gd name="T71" fmla="*/ 446 h 3060"/>
                  <a:gd name="T72" fmla="*/ 632 w 3067"/>
                  <a:gd name="T73" fmla="*/ 293 h 3060"/>
                  <a:gd name="T74" fmla="*/ 832 w 3067"/>
                  <a:gd name="T75" fmla="*/ 173 h 3060"/>
                  <a:gd name="T76" fmla="*/ 1051 w 3067"/>
                  <a:gd name="T77" fmla="*/ 80 h 3060"/>
                  <a:gd name="T78" fmla="*/ 1284 w 3067"/>
                  <a:gd name="T79" fmla="*/ 20 h 3060"/>
                  <a:gd name="T80" fmla="*/ 1537 w 3067"/>
                  <a:gd name="T8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67" h="306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59" name="Group 58"/>
            <p:cNvGrpSpPr/>
            <p:nvPr/>
          </p:nvGrpSpPr>
          <p:grpSpPr>
            <a:xfrm>
              <a:off x="3323675" y="3437365"/>
              <a:ext cx="362967" cy="362965"/>
              <a:chOff x="4942283" y="2380951"/>
              <a:chExt cx="791943" cy="791943"/>
            </a:xfrm>
            <a:solidFill>
              <a:schemeClr val="accent3"/>
            </a:solidFill>
          </p:grpSpPr>
          <p:sp>
            <p:nvSpPr>
              <p:cNvPr id="60" name="Rounded Rectangle 59"/>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61" name="Rounded Rectangle 60"/>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grpSp>
        <p:nvGrpSpPr>
          <p:cNvPr id="29" name="Group 28"/>
          <p:cNvGrpSpPr/>
          <p:nvPr/>
        </p:nvGrpSpPr>
        <p:grpSpPr>
          <a:xfrm>
            <a:off x="2338539" y="4742153"/>
            <a:ext cx="577753" cy="545985"/>
            <a:chOff x="2802244" y="4390077"/>
            <a:chExt cx="511110" cy="515038"/>
          </a:xfrm>
        </p:grpSpPr>
        <p:sp>
          <p:nvSpPr>
            <p:cNvPr id="56" name="Freeform 55"/>
            <p:cNvSpPr>
              <a:spLocks/>
            </p:cNvSpPr>
            <p:nvPr/>
          </p:nvSpPr>
          <p:spPr bwMode="auto">
            <a:xfrm>
              <a:off x="2802244" y="4437111"/>
              <a:ext cx="405782" cy="468003"/>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57" name="Freeform 56"/>
            <p:cNvSpPr>
              <a:spLocks/>
            </p:cNvSpPr>
            <p:nvPr/>
          </p:nvSpPr>
          <p:spPr bwMode="auto">
            <a:xfrm>
              <a:off x="2866790" y="4390077"/>
              <a:ext cx="446564" cy="51503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30" name="Group 29"/>
          <p:cNvGrpSpPr/>
          <p:nvPr/>
        </p:nvGrpSpPr>
        <p:grpSpPr>
          <a:xfrm>
            <a:off x="3022290" y="1884305"/>
            <a:ext cx="3500165" cy="743528"/>
            <a:chOff x="2102046" y="1742858"/>
            <a:chExt cx="2544952" cy="701387"/>
          </a:xfrm>
        </p:grpSpPr>
        <p:sp>
          <p:nvSpPr>
            <p:cNvPr id="54" name="Rectangle 53"/>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a:t>
              </a:r>
              <a:r>
                <a:rPr lang="en-US" sz="1800" dirty="0" smtClean="0">
                  <a:solidFill>
                    <a:schemeClr val="bg1"/>
                  </a:solidFill>
                </a:rPr>
                <a:t>work.</a:t>
              </a:r>
              <a:endParaRPr lang="en-US" sz="1800" dirty="0">
                <a:solidFill>
                  <a:schemeClr val="bg1"/>
                </a:solidFill>
              </a:endParaRPr>
            </a:p>
          </p:txBody>
        </p:sp>
        <p:sp>
          <p:nvSpPr>
            <p:cNvPr id="55"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52" name="Rectangle 51"/>
          <p:cNvSpPr/>
          <p:nvPr/>
        </p:nvSpPr>
        <p:spPr>
          <a:xfrm>
            <a:off x="3105417" y="28954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a:t>
            </a:r>
            <a:r>
              <a:rPr lang="en-US" sz="1800" dirty="0" smtClean="0">
                <a:solidFill>
                  <a:schemeClr val="bg1"/>
                </a:solidFill>
              </a:rPr>
              <a:t>indexes.</a:t>
            </a:r>
            <a:endParaRPr lang="en-US" sz="1800" dirty="0">
              <a:solidFill>
                <a:schemeClr val="bg1"/>
              </a:solidFill>
            </a:endParaRPr>
          </a:p>
        </p:txBody>
      </p:sp>
      <p:sp>
        <p:nvSpPr>
          <p:cNvPr id="50" name="Rectangle 49"/>
          <p:cNvSpPr/>
          <p:nvPr/>
        </p:nvSpPr>
        <p:spPr>
          <a:xfrm>
            <a:off x="3008434" y="3640385"/>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t>
            </a:r>
            <a:r>
              <a:rPr lang="en-US" sz="1800" dirty="0" smtClean="0">
                <a:solidFill>
                  <a:schemeClr val="bg1"/>
                </a:solidFill>
              </a:rPr>
              <a:t>a Spurious Data.</a:t>
            </a:r>
            <a:endParaRPr lang="en-US" sz="1800" dirty="0">
              <a:solidFill>
                <a:schemeClr val="bg1"/>
              </a:solidFill>
            </a:endParaRPr>
          </a:p>
        </p:txBody>
      </p:sp>
      <p:sp>
        <p:nvSpPr>
          <p:cNvPr id="48" name="Rectangle 47"/>
          <p:cNvSpPr/>
          <p:nvPr/>
        </p:nvSpPr>
        <p:spPr>
          <a:xfrm>
            <a:off x="3105417" y="4746313"/>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a:t>
            </a:r>
            <a:r>
              <a:rPr lang="en-US" sz="1800" dirty="0" smtClean="0">
                <a:solidFill>
                  <a:schemeClr val="bg1"/>
                </a:solidFill>
              </a:rPr>
              <a:t>table.</a:t>
            </a:r>
            <a:endParaRPr lang="en-US" sz="1800" dirty="0">
              <a:solidFill>
                <a:schemeClr val="bg1"/>
              </a:solidFill>
            </a:endParaRPr>
          </a:p>
        </p:txBody>
      </p:sp>
      <p:sp>
        <p:nvSpPr>
          <p:cNvPr id="46" name="Rectangle 45"/>
          <p:cNvSpPr/>
          <p:nvPr/>
        </p:nvSpPr>
        <p:spPr>
          <a:xfrm>
            <a:off x="3105417" y="56436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smtClean="0"/>
              <a:t>    </a:t>
            </a:r>
            <a:r>
              <a:rPr lang="en-US" sz="1800" dirty="0">
                <a:solidFill>
                  <a:schemeClr val="bg1"/>
                </a:solidFill>
              </a:rPr>
              <a:t>Checks to DB specific Secondary index</a:t>
            </a:r>
            <a:endParaRPr lang="en-US" sz="1800" dirty="0">
              <a:solidFill>
                <a:schemeClr val="bg1"/>
              </a:solidFill>
            </a:endParaRPr>
          </a:p>
        </p:txBody>
      </p:sp>
      <p:sp>
        <p:nvSpPr>
          <p:cNvPr id="35" name="Freeform 34"/>
          <p:cNvSpPr>
            <a:spLocks/>
          </p:cNvSpPr>
          <p:nvPr/>
        </p:nvSpPr>
        <p:spPr bwMode="auto">
          <a:xfrm>
            <a:off x="8491694" y="1535522"/>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36" name="Group 35"/>
          <p:cNvGrpSpPr/>
          <p:nvPr/>
        </p:nvGrpSpPr>
        <p:grpSpPr>
          <a:xfrm>
            <a:off x="7598420" y="1753731"/>
            <a:ext cx="2813234" cy="4866301"/>
            <a:chOff x="7675418" y="1565016"/>
            <a:chExt cx="2488638" cy="4590465"/>
          </a:xfrm>
          <a:effectLst>
            <a:outerShdw blurRad="254000" dist="127000" dir="10800000" algn="r" rotWithShape="0">
              <a:prstClr val="black">
                <a:alpha val="49000"/>
              </a:prstClr>
            </a:outerShdw>
          </a:effectLst>
        </p:grpSpPr>
        <p:sp>
          <p:nvSpPr>
            <p:cNvPr id="37" name="Rectangle 36"/>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1" name="Freeform 40"/>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reeform 42"/>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74" name="Freeform 73"/>
          <p:cNvSpPr>
            <a:spLocks/>
          </p:cNvSpPr>
          <p:nvPr/>
        </p:nvSpPr>
        <p:spPr bwMode="auto">
          <a:xfrm>
            <a:off x="8717159" y="1012475"/>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 name="Multiply 4"/>
          <p:cNvSpPr/>
          <p:nvPr/>
        </p:nvSpPr>
        <p:spPr>
          <a:xfrm>
            <a:off x="2279361" y="1775803"/>
            <a:ext cx="701775" cy="960263"/>
          </a:xfrm>
          <a:prstGeom prst="mathMultiply">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038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sp>
        <p:nvSpPr>
          <p:cNvPr id="10" name="Oval 9">
            <a:extLst>
              <a:ext uri="{FF2B5EF4-FFF2-40B4-BE49-F238E27FC236}">
                <a16:creationId xmlns:a16="http://schemas.microsoft.com/office/drawing/2014/main" xmlns="" id="{8BDC5455-D2E3-4A1A-98C8-296485731E1D}"/>
              </a:ext>
            </a:extLst>
          </p:cNvPr>
          <p:cNvSpPr/>
          <p:nvPr/>
        </p:nvSpPr>
        <p:spPr>
          <a:xfrm>
            <a:off x="1372659" y="2844817"/>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27">
            <a:extLst>
              <a:ext uri="{FF2B5EF4-FFF2-40B4-BE49-F238E27FC236}">
                <a16:creationId xmlns:a16="http://schemas.microsoft.com/office/drawing/2014/main" xmlns="" id="{255119FB-DD8D-4611-992D-4B2C53067F4C}"/>
              </a:ext>
            </a:extLst>
          </p:cNvPr>
          <p:cNvSpPr/>
          <p:nvPr/>
        </p:nvSpPr>
        <p:spPr>
          <a:xfrm>
            <a:off x="2795072" y="2844817"/>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Oval 11">
            <a:extLst>
              <a:ext uri="{FF2B5EF4-FFF2-40B4-BE49-F238E27FC236}">
                <a16:creationId xmlns:a16="http://schemas.microsoft.com/office/drawing/2014/main" xmlns="" id="{E9D60B4C-D4E5-4474-A2CB-90B7C21A7A30}"/>
              </a:ext>
            </a:extLst>
          </p:cNvPr>
          <p:cNvSpPr/>
          <p:nvPr/>
        </p:nvSpPr>
        <p:spPr>
          <a:xfrm>
            <a:off x="1718450" y="3190599"/>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4">
            <a:extLst>
              <a:ext uri="{FF2B5EF4-FFF2-40B4-BE49-F238E27FC236}">
                <a16:creationId xmlns:a16="http://schemas.microsoft.com/office/drawing/2014/main" xmlns="" id="{08256C70-FF62-46FE-A019-337CD402AEEC}"/>
              </a:ext>
            </a:extLst>
          </p:cNvPr>
          <p:cNvSpPr/>
          <p:nvPr/>
        </p:nvSpPr>
        <p:spPr>
          <a:xfrm>
            <a:off x="2795072" y="1936125"/>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C5D65049-E553-44C5-8959-A3D9AB1E2EB3}"/>
              </a:ext>
            </a:extLst>
          </p:cNvPr>
          <p:cNvGrpSpPr/>
          <p:nvPr/>
        </p:nvGrpSpPr>
        <p:grpSpPr>
          <a:xfrm>
            <a:off x="2698681" y="1842668"/>
            <a:ext cx="173985" cy="4261168"/>
            <a:chOff x="2237993" y="928247"/>
            <a:chExt cx="192783" cy="5001506"/>
          </a:xfrm>
          <a:solidFill>
            <a:schemeClr val="accent5"/>
          </a:solidFill>
        </p:grpSpPr>
        <p:sp>
          <p:nvSpPr>
            <p:cNvPr id="16" name="Oval 15">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xmlns="" id="{028E5934-00C8-4427-9219-F745281B751B}"/>
              </a:ext>
            </a:extLst>
          </p:cNvPr>
          <p:cNvSpPr/>
          <p:nvPr/>
        </p:nvSpPr>
        <p:spPr>
          <a:xfrm>
            <a:off x="4505703" y="265266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9">
            <a:extLst>
              <a:ext uri="{FF2B5EF4-FFF2-40B4-BE49-F238E27FC236}">
                <a16:creationId xmlns:a16="http://schemas.microsoft.com/office/drawing/2014/main" xmlns="" id="{C9099170-C9A8-47CB-90E9-B37765C8689E}"/>
              </a:ext>
            </a:extLst>
          </p:cNvPr>
          <p:cNvSpPr/>
          <p:nvPr/>
        </p:nvSpPr>
        <p:spPr>
          <a:xfrm>
            <a:off x="5792298" y="1826084"/>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1">
            <a:extLst>
              <a:ext uri="{FF2B5EF4-FFF2-40B4-BE49-F238E27FC236}">
                <a16:creationId xmlns:a16="http://schemas.microsoft.com/office/drawing/2014/main" xmlns="" id="{D2BA3B8B-3EBE-446B-A9C7-EF625EDE9FCA}"/>
              </a:ext>
            </a:extLst>
          </p:cNvPr>
          <p:cNvSpPr/>
          <p:nvPr/>
        </p:nvSpPr>
        <p:spPr>
          <a:xfrm>
            <a:off x="5792299" y="603587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3">
            <a:extLst>
              <a:ext uri="{FF2B5EF4-FFF2-40B4-BE49-F238E27FC236}">
                <a16:creationId xmlns:a16="http://schemas.microsoft.com/office/drawing/2014/main" xmlns="" id="{3F8E9C6A-60BD-4B68-9CE8-01E1B25247BC}"/>
              </a:ext>
            </a:extLst>
          </p:cNvPr>
          <p:cNvSpPr/>
          <p:nvPr/>
        </p:nvSpPr>
        <p:spPr>
          <a:xfrm>
            <a:off x="6282492" y="2878533"/>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14">
            <a:extLst>
              <a:ext uri="{FF2B5EF4-FFF2-40B4-BE49-F238E27FC236}">
                <a16:creationId xmlns:a16="http://schemas.microsoft.com/office/drawing/2014/main" xmlns="" id="{E2052DC0-CD74-4D52-9B65-57DB28883222}"/>
              </a:ext>
            </a:extLst>
          </p:cNvPr>
          <p:cNvSpPr/>
          <p:nvPr/>
        </p:nvSpPr>
        <p:spPr>
          <a:xfrm>
            <a:off x="6282493" y="4983430"/>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15">
            <a:extLst>
              <a:ext uri="{FF2B5EF4-FFF2-40B4-BE49-F238E27FC236}">
                <a16:creationId xmlns:a16="http://schemas.microsoft.com/office/drawing/2014/main" xmlns="" id="{D5FECCD2-1256-4A53-B73B-0B87F7B30255}"/>
              </a:ext>
            </a:extLst>
          </p:cNvPr>
          <p:cNvSpPr/>
          <p:nvPr/>
        </p:nvSpPr>
        <p:spPr>
          <a:xfrm>
            <a:off x="6668992" y="393098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29892263-132A-4414-8B5C-DE6E1CBBF7D9}"/>
              </a:ext>
            </a:extLst>
          </p:cNvPr>
          <p:cNvSpPr/>
          <p:nvPr/>
        </p:nvSpPr>
        <p:spPr>
          <a:xfrm>
            <a:off x="5248320" y="18638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27A7B0D4-A0CF-4A37-B686-3E835C84D3F1}"/>
              </a:ext>
            </a:extLst>
          </p:cNvPr>
          <p:cNvSpPr/>
          <p:nvPr/>
        </p:nvSpPr>
        <p:spPr>
          <a:xfrm>
            <a:off x="5248320" y="608812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5DEE3D83-AADE-40B3-B987-D093C6FEC727}"/>
              </a:ext>
            </a:extLst>
          </p:cNvPr>
          <p:cNvSpPr/>
          <p:nvPr/>
        </p:nvSpPr>
        <p:spPr>
          <a:xfrm>
            <a:off x="5759945" y="2930784"/>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569547C7-EB36-490A-9D7C-8C0CBDDDFA06}"/>
              </a:ext>
            </a:extLst>
          </p:cNvPr>
          <p:cNvSpPr/>
          <p:nvPr/>
        </p:nvSpPr>
        <p:spPr>
          <a:xfrm>
            <a:off x="5759945" y="5035681"/>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EB782FF7-1B43-4572-AC63-F620D8DDA9CA}"/>
              </a:ext>
            </a:extLst>
          </p:cNvPr>
          <p:cNvSpPr/>
          <p:nvPr/>
        </p:nvSpPr>
        <p:spPr>
          <a:xfrm>
            <a:off x="6152851" y="39832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CE41E48C-B6A0-4004-A3F4-EACA3F5EB8CD}"/>
              </a:ext>
            </a:extLst>
          </p:cNvPr>
          <p:cNvSpPr/>
          <p:nvPr/>
        </p:nvSpPr>
        <p:spPr>
          <a:xfrm>
            <a:off x="4505703" y="577455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xmlns="" id="{7C3E7E4A-6732-420C-9B11-EF39532025A7}"/>
              </a:ext>
            </a:extLst>
          </p:cNvPr>
          <p:cNvSpPr/>
          <p:nvPr/>
        </p:nvSpPr>
        <p:spPr>
          <a:xfrm>
            <a:off x="4967521" y="4994081"/>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xmlns="" id="{E2D257B5-2D7A-4EDF-A1B5-F8F4562AF463}"/>
              </a:ext>
            </a:extLst>
          </p:cNvPr>
          <p:cNvSpPr/>
          <p:nvPr/>
        </p:nvSpPr>
        <p:spPr>
          <a:xfrm>
            <a:off x="4967521" y="3433136"/>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xmlns="" id="{EBE11B83-E713-4F5F-8699-5C37372F972E}"/>
              </a:ext>
            </a:extLst>
          </p:cNvPr>
          <p:cNvSpPr/>
          <p:nvPr/>
        </p:nvSpPr>
        <p:spPr>
          <a:xfrm>
            <a:off x="5078357" y="4213608"/>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xmlns="" id="{80B44335-AB22-4669-AC9B-1929B0F54470}"/>
              </a:ext>
            </a:extLst>
          </p:cNvPr>
          <p:cNvCxnSpPr/>
          <p:nvPr/>
        </p:nvCxnSpPr>
        <p:spPr>
          <a:xfrm flipV="1">
            <a:off x="4798270" y="2423978"/>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AF8865-90F3-4582-9F45-6A6229B7BA39}"/>
              </a:ext>
            </a:extLst>
          </p:cNvPr>
          <p:cNvCxnSpPr>
            <a:cxnSpLocks/>
          </p:cNvCxnSpPr>
          <p:nvPr/>
        </p:nvCxnSpPr>
        <p:spPr>
          <a:xfrm flipV="1">
            <a:off x="5259410" y="3385675"/>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B0B24587-7100-4191-9481-042D6CF89318}"/>
              </a:ext>
            </a:extLst>
          </p:cNvPr>
          <p:cNvCxnSpPr>
            <a:cxnSpLocks/>
          </p:cNvCxnSpPr>
          <p:nvPr/>
        </p:nvCxnSpPr>
        <p:spPr>
          <a:xfrm>
            <a:off x="5411595" y="4333933"/>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DE38C65E-C113-4694-A73C-E498FC8BC494}"/>
              </a:ext>
            </a:extLst>
          </p:cNvPr>
          <p:cNvCxnSpPr/>
          <p:nvPr/>
        </p:nvCxnSpPr>
        <p:spPr>
          <a:xfrm>
            <a:off x="4798270" y="6018813"/>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C7BC7AC-E2AB-4B34-8867-58871B22213B}"/>
              </a:ext>
            </a:extLst>
          </p:cNvPr>
          <p:cNvCxnSpPr>
            <a:cxnSpLocks/>
          </p:cNvCxnSpPr>
          <p:nvPr/>
        </p:nvCxnSpPr>
        <p:spPr>
          <a:xfrm>
            <a:off x="5259410" y="5187181"/>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D4911ED3-7FDF-4704-B3AD-0B4102D9F7EB}"/>
              </a:ext>
            </a:extLst>
          </p:cNvPr>
          <p:cNvSpPr txBox="1"/>
          <p:nvPr/>
        </p:nvSpPr>
        <p:spPr>
          <a:xfrm>
            <a:off x="2064366" y="4108498"/>
            <a:ext cx="1456457" cy="387798"/>
          </a:xfrm>
          <a:prstGeom prst="rect">
            <a:avLst/>
          </a:prstGeom>
          <a:noFill/>
        </p:spPr>
        <p:txBody>
          <a:bodyPr wrap="square" lIns="0" tIns="0" rIns="0" bIns="0" rtlCol="0" anchor="ctr">
            <a:spAutoFit/>
          </a:bodyPr>
          <a:lstStyle/>
          <a:p>
            <a:pPr algn="ctr">
              <a:lnSpc>
                <a:spcPct val="90000"/>
              </a:lnSpc>
            </a:pPr>
            <a:r>
              <a:rPr lang="en-US" sz="28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endPar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endParaRPr>
          </a:p>
        </p:txBody>
      </p:sp>
      <p:grpSp>
        <p:nvGrpSpPr>
          <p:cNvPr id="39" name="Group 38">
            <a:extLst>
              <a:ext uri="{FF2B5EF4-FFF2-40B4-BE49-F238E27FC236}">
                <a16:creationId xmlns:a16="http://schemas.microsoft.com/office/drawing/2014/main" xmlns="" id="{9BB1F75C-8E2B-4CF9-BA99-DA5507EBF5E3}"/>
              </a:ext>
            </a:extLst>
          </p:cNvPr>
          <p:cNvGrpSpPr/>
          <p:nvPr/>
        </p:nvGrpSpPr>
        <p:grpSpPr>
          <a:xfrm>
            <a:off x="5446317" y="2061821"/>
            <a:ext cx="292771" cy="276370"/>
            <a:chOff x="-1557338" y="1200150"/>
            <a:chExt cx="2151063" cy="2151063"/>
          </a:xfrm>
          <a:solidFill>
            <a:schemeClr val="bg1"/>
          </a:solidFill>
        </p:grpSpPr>
        <p:sp>
          <p:nvSpPr>
            <p:cNvPr id="40"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0" name="Freeform 18">
            <a:extLst>
              <a:ext uri="{FF2B5EF4-FFF2-40B4-BE49-F238E27FC236}">
                <a16:creationId xmlns:a16="http://schemas.microsoft.com/office/drawing/2014/main" xmlns="" id="{8071EDC3-BE15-4DF6-9621-EED01DA7AA74}"/>
              </a:ext>
            </a:extLst>
          </p:cNvPr>
          <p:cNvSpPr>
            <a:spLocks noEditPoints="1"/>
          </p:cNvSpPr>
          <p:nvPr/>
        </p:nvSpPr>
        <p:spPr bwMode="auto">
          <a:xfrm>
            <a:off x="5443350" y="6283160"/>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xmlns="" id="{050BE53C-AEB9-4828-854F-15B1827811E0}"/>
              </a:ext>
            </a:extLst>
          </p:cNvPr>
          <p:cNvGrpSpPr/>
          <p:nvPr/>
        </p:nvGrpSpPr>
        <p:grpSpPr>
          <a:xfrm>
            <a:off x="5973708" y="3169454"/>
            <a:ext cx="264311" cy="207099"/>
            <a:chOff x="-4900613" y="885825"/>
            <a:chExt cx="5815013" cy="4826000"/>
          </a:xfrm>
          <a:solidFill>
            <a:schemeClr val="bg1"/>
          </a:solidFill>
        </p:grpSpPr>
        <p:sp>
          <p:nvSpPr>
            <p:cNvPr id="52"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a:extLst>
              <a:ext uri="{FF2B5EF4-FFF2-40B4-BE49-F238E27FC236}">
                <a16:creationId xmlns:a16="http://schemas.microsoft.com/office/drawing/2014/main" xmlns="" id="{6F82BE04-2E15-4589-B709-43DC87F858D6}"/>
              </a:ext>
            </a:extLst>
          </p:cNvPr>
          <p:cNvGrpSpPr/>
          <p:nvPr/>
        </p:nvGrpSpPr>
        <p:grpSpPr>
          <a:xfrm>
            <a:off x="6338143" y="4171980"/>
            <a:ext cx="315701" cy="292139"/>
            <a:chOff x="973138" y="4927600"/>
            <a:chExt cx="642937" cy="630238"/>
          </a:xfrm>
          <a:solidFill>
            <a:schemeClr val="bg1"/>
          </a:solidFill>
        </p:grpSpPr>
        <p:sp>
          <p:nvSpPr>
            <p:cNvPr id="56"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xmlns="" id="{B1B868E2-2C8B-43B8-B1A5-C8C20F3F5E4A}"/>
              </a:ext>
            </a:extLst>
          </p:cNvPr>
          <p:cNvGrpSpPr/>
          <p:nvPr/>
        </p:nvGrpSpPr>
        <p:grpSpPr>
          <a:xfrm>
            <a:off x="5956521" y="5232259"/>
            <a:ext cx="295336" cy="278825"/>
            <a:chOff x="-5040313" y="522288"/>
            <a:chExt cx="5791201" cy="5791201"/>
          </a:xfrm>
          <a:solidFill>
            <a:schemeClr val="bg1"/>
          </a:solidFill>
        </p:grpSpPr>
        <p:sp>
          <p:nvSpPr>
            <p:cNvPr id="60"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4" name="TextBox 63">
            <a:extLst>
              <a:ext uri="{FF2B5EF4-FFF2-40B4-BE49-F238E27FC236}">
                <a16:creationId xmlns:a16="http://schemas.microsoft.com/office/drawing/2014/main" xmlns="" id="{139D4BD6-CD61-417C-9924-AF5B83739C17}"/>
              </a:ext>
            </a:extLst>
          </p:cNvPr>
          <p:cNvSpPr txBox="1"/>
          <p:nvPr/>
        </p:nvSpPr>
        <p:spPr>
          <a:xfrm>
            <a:off x="6457276" y="2020290"/>
            <a:ext cx="4956485"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xmlns="" id="{AD35C536-EC12-4B1E-B327-ED0FF2CF2EEA}"/>
              </a:ext>
            </a:extLst>
          </p:cNvPr>
          <p:cNvSpPr txBox="1"/>
          <p:nvPr/>
        </p:nvSpPr>
        <p:spPr>
          <a:xfrm>
            <a:off x="6512696" y="6271649"/>
            <a:ext cx="1699183"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E6E50298-77AB-4717-ACA5-9DB8BADE0FBF}"/>
              </a:ext>
            </a:extLst>
          </p:cNvPr>
          <p:cNvSpPr txBox="1"/>
          <p:nvPr/>
        </p:nvSpPr>
        <p:spPr>
          <a:xfrm>
            <a:off x="6928333" y="3114304"/>
            <a:ext cx="391773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xmlns="" id="{5A0364C0-C5A4-4D8C-BF18-E742FF0BB463}"/>
              </a:ext>
            </a:extLst>
          </p:cNvPr>
          <p:cNvSpPr txBox="1"/>
          <p:nvPr/>
        </p:nvSpPr>
        <p:spPr>
          <a:xfrm>
            <a:off x="6928333" y="5219201"/>
            <a:ext cx="165429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xmlns="" id="{FDE1EF55-4A64-4155-8BFE-1338EF03D6AA}"/>
              </a:ext>
            </a:extLst>
          </p:cNvPr>
          <p:cNvSpPr txBox="1"/>
          <p:nvPr/>
        </p:nvSpPr>
        <p:spPr>
          <a:xfrm>
            <a:off x="7334733" y="4166752"/>
            <a:ext cx="2492670"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434650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Code Inspector ( SCI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3" name="Picture 2"/>
          <p:cNvPicPr>
            <a:picLocks noChangeAspect="1"/>
          </p:cNvPicPr>
          <p:nvPr/>
        </p:nvPicPr>
        <p:blipFill>
          <a:blip r:embed="rId3"/>
          <a:stretch>
            <a:fillRect/>
          </a:stretch>
        </p:blipFill>
        <p:spPr>
          <a:xfrm>
            <a:off x="414163" y="2504661"/>
            <a:ext cx="7007053" cy="4247541"/>
          </a:xfrm>
          <a:prstGeom prst="rect">
            <a:avLst/>
          </a:prstGeom>
        </p:spPr>
      </p:pic>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spTree>
    <p:extLst>
      <p:ext uri="{BB962C8B-B14F-4D97-AF65-F5344CB8AC3E}">
        <p14:creationId xmlns:p14="http://schemas.microsoft.com/office/powerpoint/2010/main" val="1470562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
        <p:nvSpPr>
          <p:cNvPr id="8" name="TextBox 7">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a16="http://schemas.microsoft.com/office/drawing/2014/main" xmlns=""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
        <p:nvSpPr>
          <p:cNvPr id="7" name="TextBox 6">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Architecture of SAP Material Table </a:t>
            </a:r>
            <a:endParaRPr lang="en-US" sz="3600" dirty="0">
              <a:latin typeface="Cooper Black" panose="0208090404030B020404" pitchFamily="18" charset="0"/>
            </a:endParaRPr>
          </a:p>
        </p:txBody>
      </p:sp>
    </p:spTree>
    <p:extLst>
      <p:ext uri="{BB962C8B-B14F-4D97-AF65-F5344CB8AC3E}">
        <p14:creationId xmlns:p14="http://schemas.microsoft.com/office/powerpoint/2010/main" val="3805897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About My Custom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Adaptation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983188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
        <p:nvSpPr>
          <p:cNvPr id="6" name="TextBox 5">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Adapting Custom Code in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482372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781876"/>
            <a:ext cx="10693307" cy="5267863"/>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Conversion Process </a:t>
            </a:r>
            <a:endParaRPr lang="en-US" sz="3600" dirty="0">
              <a:latin typeface="Cooper Black" panose="0208090404030B020404" pitchFamily="18" charset="0"/>
            </a:endParaRPr>
          </a:p>
        </p:txBody>
      </p:sp>
      <p:sp>
        <p:nvSpPr>
          <p:cNvPr id="2" name="Rectangle 1"/>
          <p:cNvSpPr/>
          <p:nvPr/>
        </p:nvSpPr>
        <p:spPr>
          <a:xfrm>
            <a:off x="649356" y="6028595"/>
            <a:ext cx="10363201" cy="830997"/>
          </a:xfrm>
          <a:prstGeom prst="rect">
            <a:avLst/>
          </a:prstGeom>
        </p:spPr>
        <p:txBody>
          <a:bodyPr wrap="square">
            <a:spAutoFit/>
          </a:bodyPr>
          <a:lstStyle/>
          <a:p>
            <a:pPr lvl="0" defTabSz="1218621">
              <a:defRPr/>
            </a:pPr>
            <a:r>
              <a:rPr lang="en-IN" sz="2400" dirty="0">
                <a:solidFill>
                  <a:prstClr val="black"/>
                </a:solidFill>
                <a:hlinkClick r:id="rId5"/>
              </a:rPr>
              <a:t>https://blogs.sap.com/2016/02/02/sap-s4hana-custom-code-migration-worklist/</a:t>
            </a:r>
            <a:r>
              <a:rPr lang="en-IN" sz="2400" dirty="0">
                <a:solidFill>
                  <a:prstClr val="black"/>
                </a:solidFill>
              </a:rPr>
              <a:t/>
            </a:r>
            <a:br>
              <a:rPr lang="en-IN" sz="2400" dirty="0">
                <a:solidFill>
                  <a:prstClr val="black"/>
                </a:solidFill>
              </a:rPr>
            </a:br>
            <a:endParaRPr lang="en-IN" sz="2400" dirty="0">
              <a:solidFill>
                <a:prstClr val="black"/>
              </a:solidFill>
            </a:endParaRPr>
          </a:p>
        </p:txBody>
      </p:sp>
    </p:spTree>
    <p:extLst>
      <p:ext uri="{BB962C8B-B14F-4D97-AF65-F5344CB8AC3E}">
        <p14:creationId xmlns:p14="http://schemas.microsoft.com/office/powerpoint/2010/main" val="251210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S/4 HANA CODE Conversion </a:t>
            </a:r>
            <a:endParaRPr lang="en-US" sz="3600" dirty="0">
              <a:latin typeface="Cooper Black" panose="0208090404030B020404" pitchFamily="18" charset="0"/>
            </a:endParaRPr>
          </a:p>
        </p:txBody>
      </p:sp>
      <p:sp>
        <p:nvSpPr>
          <p:cNvPr id="3" name="Rectangle 2"/>
          <p:cNvSpPr/>
          <p:nvPr/>
        </p:nvSpPr>
        <p:spPr>
          <a:xfrm>
            <a:off x="204348" y="954292"/>
            <a:ext cx="11216086" cy="923330"/>
          </a:xfrm>
          <a:prstGeom prst="rect">
            <a:avLst/>
          </a:prstGeom>
        </p:spPr>
        <p:txBody>
          <a:bodyPr wrap="square">
            <a:spAutoFit/>
          </a:bodyPr>
          <a:lstStyle/>
          <a:p>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Readiness Check: is a tool designed to assist Customers with planning and preparation activities necessary to </a:t>
            </a:r>
            <a:r>
              <a:rPr lang="en-US" b="1" dirty="0">
                <a:solidFill>
                  <a:srgbClr val="202124"/>
                </a:solidFill>
                <a:latin typeface="arial" panose="020B0604020202020204" pitchFamily="34" charset="0"/>
              </a:rPr>
              <a:t>convert</a:t>
            </a:r>
            <a:r>
              <a:rPr lang="en-US" dirty="0">
                <a:solidFill>
                  <a:srgbClr val="202124"/>
                </a:solidFill>
                <a:latin typeface="arial" panose="020B0604020202020204" pitchFamily="34" charset="0"/>
              </a:rPr>
              <a:t> an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ECC system to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Customers can execute to verify different aspects of an existing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ERP system.</a:t>
            </a:r>
            <a:endParaRPr lang="en-US" dirty="0"/>
          </a:p>
        </p:txBody>
      </p:sp>
      <p:sp>
        <p:nvSpPr>
          <p:cNvPr id="8" name="TextBox 7">
            <a:extLst>
              <a:ext uri="{FF2B5EF4-FFF2-40B4-BE49-F238E27FC236}">
                <a16:creationId xmlns:a16="http://schemas.microsoft.com/office/drawing/2014/main" xmlns="" id="{86288CD8-F1B4-4512-A3FD-EFE5D870079B}"/>
              </a:ext>
            </a:extLst>
          </p:cNvPr>
          <p:cNvSpPr txBox="1"/>
          <p:nvPr/>
        </p:nvSpPr>
        <p:spPr>
          <a:xfrm>
            <a:off x="261764" y="2554224"/>
            <a:ext cx="5919580" cy="1107996"/>
          </a:xfrm>
          <a:prstGeom prst="rect">
            <a:avLst/>
          </a:prstGeom>
          <a:noFill/>
        </p:spPr>
        <p:txBody>
          <a:bodyPr wrap="square" rtlCol="0">
            <a:spAutoFit/>
          </a:bodyPr>
          <a:lstStyle/>
          <a:p>
            <a:r>
              <a:rPr lang="en-US" sz="2400" b="1" dirty="0"/>
              <a:t>Exercise </a:t>
            </a:r>
            <a:r>
              <a:rPr lang="en-US" sz="2400" b="1" dirty="0" smtClean="0"/>
              <a:t>2</a:t>
            </a:r>
            <a:endParaRPr lang="en-US" sz="2400" b="1" dirty="0"/>
          </a:p>
          <a:p>
            <a:r>
              <a:rPr lang="en-US" sz="2400" b="1" dirty="0" smtClean="0"/>
              <a:t>Custom Code Conversion</a:t>
            </a:r>
            <a:endParaRPr lang="en-US" sz="2400" b="1" dirty="0"/>
          </a:p>
          <a:p>
            <a:endParaRPr lang="en-US" dirty="0"/>
          </a:p>
        </p:txBody>
      </p:sp>
      <p:pic>
        <p:nvPicPr>
          <p:cNvPr id="4098" name="Picture 2" descr="Conversion optimization Free Icon"/>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5053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New ABAP Syntax</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6" name="Straight Connector 15">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FEC1DE7E-0572-4E02-8605-B570219950D0}"/>
              </a:ext>
            </a:extLst>
          </p:cNvPr>
          <p:cNvSpPr txBox="1"/>
          <p:nvPr/>
        </p:nvSpPr>
        <p:spPr>
          <a:xfrm>
            <a:off x="1889453" y="1998114"/>
            <a:ext cx="3252690" cy="553998"/>
          </a:xfrm>
          <a:prstGeom prst="rect">
            <a:avLst/>
          </a:prstGeom>
          <a:noFill/>
        </p:spPr>
        <p:txBody>
          <a:bodyPr wrap="square" lIns="0" tIns="0" rIns="0" bIns="0" rtlCol="0" anchor="ctr" anchorCtr="0">
            <a:spAutoFit/>
          </a:bodyPr>
          <a:lstStyle/>
          <a:p>
            <a:pPr algn="r"/>
            <a:r>
              <a:rPr lang="en-US" dirty="0" smtClean="0"/>
              <a:t>Now </a:t>
            </a:r>
            <a:r>
              <a:rPr lang="en-US" dirty="0"/>
              <a:t>we can use comma </a:t>
            </a:r>
            <a:r>
              <a:rPr lang="en-US" dirty="0" smtClean="0"/>
              <a:t>separated</a:t>
            </a:r>
          </a:p>
          <a:p>
            <a:pPr algn="r"/>
            <a:r>
              <a:rPr lang="en-US" dirty="0" smtClean="0"/>
              <a:t>fields.</a:t>
            </a:r>
            <a:endParaRPr lang="en-US" dirty="0"/>
          </a:p>
        </p:txBody>
      </p:sp>
      <p:grpSp>
        <p:nvGrpSpPr>
          <p:cNvPr id="18" name="Group 17">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9"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1"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2"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3"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4"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7" name="Straight Connector 36">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54F42E0C-BE66-40C2-BCB2-95AFB2C33BAF}"/>
              </a:ext>
            </a:extLst>
          </p:cNvPr>
          <p:cNvSpPr txBox="1"/>
          <p:nvPr/>
        </p:nvSpPr>
        <p:spPr>
          <a:xfrm>
            <a:off x="7048325" y="2775100"/>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use Inline </a:t>
            </a:r>
            <a:r>
              <a:rPr lang="en-US" dirty="0">
                <a:solidFill>
                  <a:schemeClr val="bg1"/>
                </a:solidFill>
              </a:rPr>
              <a:t>data declaration data</a:t>
            </a:r>
            <a:r>
              <a:rPr lang="en-US" dirty="0" smtClean="0">
                <a:solidFill>
                  <a:schemeClr val="bg1"/>
                </a:solidFill>
              </a:rPr>
              <a:t>() , </a:t>
            </a:r>
            <a:r>
              <a:rPr lang="en-US" dirty="0">
                <a:solidFill>
                  <a:schemeClr val="bg1"/>
                </a:solidFill>
              </a:rPr>
              <a:t>String </a:t>
            </a:r>
            <a:r>
              <a:rPr lang="en-US" dirty="0" smtClean="0">
                <a:solidFill>
                  <a:schemeClr val="bg1"/>
                </a:solidFill>
              </a:rPr>
              <a:t>Expression.</a:t>
            </a:r>
            <a:endParaRPr lang="en-US" dirty="0">
              <a:solidFill>
                <a:schemeClr val="bg1"/>
              </a:solidFill>
            </a:endParaRPr>
          </a:p>
          <a:p>
            <a:endParaRPr lang="en-US" dirty="0">
              <a:solidFill>
                <a:schemeClr val="bg1"/>
              </a:solidFill>
            </a:endParaRPr>
          </a:p>
        </p:txBody>
      </p:sp>
      <p:sp>
        <p:nvSpPr>
          <p:cNvPr id="39"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0"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1" name="Oval 40">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3" name="Straight Connector 42">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650C7821-AF2A-4BE4-878D-F312645C76AD}"/>
              </a:ext>
            </a:extLst>
          </p:cNvPr>
          <p:cNvSpPr txBox="1"/>
          <p:nvPr/>
        </p:nvSpPr>
        <p:spPr>
          <a:xfrm>
            <a:off x="7048325" y="1568693"/>
            <a:ext cx="3260004" cy="830997"/>
          </a:xfrm>
          <a:prstGeom prst="rect">
            <a:avLst/>
          </a:prstGeom>
          <a:noFill/>
        </p:spPr>
        <p:txBody>
          <a:bodyPr wrap="square" lIns="0" tIns="0" rIns="0" bIns="0" rtlCol="0" anchor="ctr" anchorCtr="0">
            <a:spAutoFit/>
          </a:bodyPr>
          <a:lstStyle/>
          <a:p>
            <a:r>
              <a:rPr lang="en-US" dirty="0">
                <a:solidFill>
                  <a:schemeClr val="bg1"/>
                </a:solidFill>
              </a:rPr>
              <a:t>We have now option to mark host variables in the select query – Escaping of host </a:t>
            </a:r>
            <a:r>
              <a:rPr lang="en-US" dirty="0" smtClean="0">
                <a:solidFill>
                  <a:schemeClr val="bg1"/>
                </a:solidFill>
              </a:rPr>
              <a:t>variable.</a:t>
            </a:r>
            <a:endParaRPr lang="en-US" dirty="0">
              <a:solidFill>
                <a:schemeClr val="bg1"/>
              </a:solidFill>
            </a:endParaRPr>
          </a:p>
        </p:txBody>
      </p:sp>
      <p:sp>
        <p:nvSpPr>
          <p:cNvPr id="45"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6"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7" name="Oval 46">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9" name="Straight Connector 48">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2B71735F-DAF1-4F24-BC60-FD5202C40CA7}"/>
              </a:ext>
            </a:extLst>
          </p:cNvPr>
          <p:cNvSpPr txBox="1"/>
          <p:nvPr/>
        </p:nvSpPr>
        <p:spPr>
          <a:xfrm>
            <a:off x="1889453" y="4410524"/>
            <a:ext cx="3252690" cy="553998"/>
          </a:xfrm>
          <a:prstGeom prst="rect">
            <a:avLst/>
          </a:prstGeom>
          <a:noFill/>
        </p:spPr>
        <p:txBody>
          <a:bodyPr wrap="square" lIns="0" tIns="0" rIns="0" bIns="0" rtlCol="0" anchor="ctr" anchorCtr="0">
            <a:spAutoFit/>
          </a:bodyPr>
          <a:lstStyle/>
          <a:p>
            <a:r>
              <a:rPr lang="en-US" dirty="0"/>
              <a:t>We have new SQL functions to perform </a:t>
            </a:r>
            <a:r>
              <a:rPr lang="en-US" dirty="0" smtClean="0"/>
              <a:t>logic.</a:t>
            </a:r>
            <a:endParaRPr lang="en-US" dirty="0"/>
          </a:p>
        </p:txBody>
      </p:sp>
      <p:grpSp>
        <p:nvGrpSpPr>
          <p:cNvPr id="51" name="Group 50">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52"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5"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6"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7"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8"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9" name="Oval 58">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1" name="Straight Connector 60">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9D1373F2-A060-4E11-B75E-84A61E1148B8}"/>
              </a:ext>
            </a:extLst>
          </p:cNvPr>
          <p:cNvSpPr txBox="1"/>
          <p:nvPr/>
        </p:nvSpPr>
        <p:spPr>
          <a:xfrm>
            <a:off x="1889453" y="3096397"/>
            <a:ext cx="3252690" cy="769441"/>
          </a:xfrm>
          <a:prstGeom prst="rect">
            <a:avLst/>
          </a:prstGeom>
          <a:noFill/>
        </p:spPr>
        <p:txBody>
          <a:bodyPr wrap="square" lIns="0" tIns="0" rIns="0" bIns="0" rtlCol="0" anchor="ctr" anchorCtr="0">
            <a:spAutoFit/>
          </a:bodyPr>
          <a:lstStyle/>
          <a:p>
            <a:r>
              <a:rPr lang="en-US" dirty="0"/>
              <a:t>We can use literals inside of sql </a:t>
            </a:r>
            <a:r>
              <a:rPr lang="en-US" dirty="0" smtClean="0"/>
              <a:t>queries &amp; Arithmetic Operations.</a:t>
            </a:r>
            <a:endParaRPr lang="en-US" dirty="0"/>
          </a:p>
          <a:p>
            <a:pPr algn="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sp>
        <p:nvSpPr>
          <p:cNvPr id="63"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4"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5" name="Oval 64">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7" name="Straight Connector 66">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xmlns="" id="{48ECAD38-6AD2-4BA7-B047-1D35C3581D18}"/>
              </a:ext>
            </a:extLst>
          </p:cNvPr>
          <p:cNvSpPr txBox="1"/>
          <p:nvPr/>
        </p:nvSpPr>
        <p:spPr>
          <a:xfrm>
            <a:off x="7048325" y="3981506"/>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Create object &amp; </a:t>
            </a:r>
            <a:r>
              <a:rPr lang="en-US" dirty="0">
                <a:solidFill>
                  <a:schemeClr val="bg1"/>
                </a:solidFill>
              </a:rPr>
              <a:t>Value/Constructor </a:t>
            </a:r>
            <a:r>
              <a:rPr lang="en-US" dirty="0" smtClean="0">
                <a:solidFill>
                  <a:schemeClr val="bg1"/>
                </a:solidFill>
              </a:rPr>
              <a:t>Expression.</a:t>
            </a:r>
            <a:endParaRPr lang="en-US" dirty="0">
              <a:solidFill>
                <a:schemeClr val="bg1"/>
              </a:solidFill>
            </a:endParaRPr>
          </a:p>
          <a:p>
            <a:r>
              <a:rPr lang="en-US" dirty="0" smtClean="0">
                <a:solidFill>
                  <a:schemeClr val="bg1"/>
                </a:solidFill>
              </a:rPr>
              <a:t> </a:t>
            </a:r>
            <a:endParaRPr lang="en-US" dirty="0">
              <a:solidFill>
                <a:schemeClr val="bg1"/>
              </a:solidFill>
            </a:endParaRPr>
          </a:p>
        </p:txBody>
      </p:sp>
      <p:grpSp>
        <p:nvGrpSpPr>
          <p:cNvPr id="69" name="Group 68">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70"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2"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3"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4"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5"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6" name="Oval 75">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76">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8" name="Straight Connector 77">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xmlns="" id="{DD63CE12-9940-4BAB-962F-AD38AF82777D}"/>
              </a:ext>
            </a:extLst>
          </p:cNvPr>
          <p:cNvSpPr txBox="1"/>
          <p:nvPr/>
        </p:nvSpPr>
        <p:spPr>
          <a:xfrm>
            <a:off x="1889453" y="5755430"/>
            <a:ext cx="3252690" cy="276999"/>
          </a:xfrm>
          <a:prstGeom prst="rect">
            <a:avLst/>
          </a:prstGeom>
          <a:noFill/>
        </p:spPr>
        <p:txBody>
          <a:bodyPr wrap="square" lIns="0" tIns="0" rIns="0" bIns="0" rtlCol="0" anchor="ctr" anchorCtr="0">
            <a:spAutoFit/>
          </a:bodyPr>
          <a:lstStyle/>
          <a:p>
            <a:r>
              <a:rPr lang="en-US" dirty="0" smtClean="0"/>
              <a:t>Case </a:t>
            </a:r>
            <a:r>
              <a:rPr lang="en-US" dirty="0"/>
              <a:t>Expression can be </a:t>
            </a:r>
            <a:r>
              <a:rPr lang="en-US" dirty="0" smtClean="0"/>
              <a:t>added.</a:t>
            </a:r>
            <a:endParaRPr lang="en-US" dirty="0"/>
          </a:p>
        </p:txBody>
      </p:sp>
      <p:grpSp>
        <p:nvGrpSpPr>
          <p:cNvPr id="80" name="Group 79">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81"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2"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3"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4" name="Oval 83">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84">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6" name="Straight Connector 85">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xmlns="" id="{F822E85B-4142-4815-804E-BCC58611B589}"/>
              </a:ext>
            </a:extLst>
          </p:cNvPr>
          <p:cNvSpPr txBox="1"/>
          <p:nvPr/>
        </p:nvSpPr>
        <p:spPr>
          <a:xfrm>
            <a:off x="7048325" y="5218690"/>
            <a:ext cx="3260004" cy="769441"/>
          </a:xfrm>
          <a:prstGeom prst="rect">
            <a:avLst/>
          </a:prstGeom>
          <a:noFill/>
        </p:spPr>
        <p:txBody>
          <a:bodyPr wrap="square" lIns="0" tIns="0" rIns="0" bIns="0" rtlCol="0" anchor="ctr" anchorCtr="0">
            <a:spAutoFit/>
          </a:bodyPr>
          <a:lstStyle/>
          <a:p>
            <a:r>
              <a:rPr lang="en-US" dirty="0" smtClean="0">
                <a:solidFill>
                  <a:schemeClr val="bg1"/>
                </a:solidFill>
              </a:rPr>
              <a:t>We use Corresponding # &amp; </a:t>
            </a:r>
            <a:r>
              <a:rPr lang="en-US" dirty="0">
                <a:solidFill>
                  <a:schemeClr val="bg1"/>
                </a:solidFill>
              </a:rPr>
              <a:t>Table </a:t>
            </a:r>
            <a:r>
              <a:rPr lang="en-US" dirty="0" smtClean="0">
                <a:solidFill>
                  <a:schemeClr val="bg1"/>
                </a:solidFill>
              </a:rPr>
              <a:t>Expression.</a:t>
            </a:r>
            <a:endParaRPr lang="en-US" dirty="0">
              <a:solidFill>
                <a:schemeClr val="bg1"/>
              </a:solidFill>
            </a:endParaRPr>
          </a:p>
          <a:p>
            <a:r>
              <a:rPr lang="en-US" sz="1400" dirty="0" smtClean="0"/>
              <a:t> </a:t>
            </a:r>
            <a:endParaRPr lang="en-US" sz="1400" dirty="0"/>
          </a:p>
        </p:txBody>
      </p:sp>
      <p:grpSp>
        <p:nvGrpSpPr>
          <p:cNvPr id="88" name="Group 87">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9"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90"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91"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2"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3"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4"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5" name="Straight Connector 94">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6" name="TextBox 95">
            <a:extLst>
              <a:ext uri="{FF2B5EF4-FFF2-40B4-BE49-F238E27FC236}">
                <a16:creationId xmlns:a16="http://schemas.microsoft.com/office/drawing/2014/main" xmlns="" id="{64D08A65-03B0-403C-A152-B04F6BBC4213}"/>
              </a:ext>
            </a:extLst>
          </p:cNvPr>
          <p:cNvSpPr txBox="1"/>
          <p:nvPr/>
        </p:nvSpPr>
        <p:spPr>
          <a:xfrm rot="16200000">
            <a:off x="-504761" y="3899654"/>
            <a:ext cx="2066591" cy="369332"/>
          </a:xfrm>
          <a:prstGeom prst="rect">
            <a:avLst/>
          </a:prstGeom>
        </p:spPr>
        <p:txBody>
          <a:bodyPr wrap="none" rtlCol="0">
            <a:spAutoFit/>
          </a:bodyPr>
          <a:lstStyle/>
          <a:p>
            <a:r>
              <a:rPr lang="en-US" b="1" dirty="0" smtClean="0">
                <a:latin typeface="+mj-lt"/>
              </a:rPr>
              <a:t>SQL ENHANCHMENT</a:t>
            </a:r>
            <a:endParaRPr lang="en-US" b="1" dirty="0">
              <a:latin typeface="+mj-lt"/>
            </a:endParaRPr>
          </a:p>
        </p:txBody>
      </p:sp>
      <p:cxnSp>
        <p:nvCxnSpPr>
          <p:cNvPr id="97" name="Straight Connector 96">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a16="http://schemas.microsoft.com/office/drawing/2014/main" xmlns="" id="{B3B9D485-938C-495A-ACCC-3F48DC98AB85}"/>
              </a:ext>
            </a:extLst>
          </p:cNvPr>
          <p:cNvSpPr txBox="1"/>
          <p:nvPr/>
        </p:nvSpPr>
        <p:spPr>
          <a:xfrm rot="5400000">
            <a:off x="10643298" y="3899654"/>
            <a:ext cx="1916935" cy="369332"/>
          </a:xfrm>
          <a:prstGeom prst="rect">
            <a:avLst/>
          </a:prstGeom>
        </p:spPr>
        <p:txBody>
          <a:bodyPr wrap="none" rtlCol="0">
            <a:spAutoFit/>
          </a:bodyPr>
          <a:lstStyle/>
          <a:p>
            <a:pPr algn="ctr"/>
            <a:r>
              <a:rPr lang="en-US" b="1" dirty="0" smtClean="0">
                <a:latin typeface="+mj-lt"/>
              </a:rPr>
              <a:t>NEW ABAP SYNTAX</a:t>
            </a:r>
            <a:endParaRPr lang="en-US" b="1" dirty="0">
              <a:latin typeface="+mj-lt"/>
            </a:endParaRPr>
          </a:p>
        </p:txBody>
      </p:sp>
    </p:spTree>
    <p:extLst>
      <p:ext uri="{BB962C8B-B14F-4D97-AF65-F5344CB8AC3E}">
        <p14:creationId xmlns:p14="http://schemas.microsoft.com/office/powerpoint/2010/main" val="3053593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Enhancement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a:t>sql</a:t>
            </a:r>
            <a:r>
              <a:rPr lang="en-US" dirty="0"/>
              <a:t> has some good features such introduction of aggregate functions, right outer join, casting, </a:t>
            </a:r>
            <a:r>
              <a:rPr lang="en-US" dirty="0" smtClean="0"/>
              <a:t>etc. </a:t>
            </a:r>
            <a:r>
              <a:rPr lang="en-US" dirty="0"/>
              <a:t>making it a starting step for Code-Push down </a:t>
            </a:r>
            <a:r>
              <a:rPr lang="en-US" dirty="0" smtClean="0"/>
              <a:t>paradigm.</a:t>
            </a:r>
            <a:endParaRPr lang="en-US" dirty="0"/>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a16="http://schemas.microsoft.com/office/drawing/2014/main" xmlns=""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65" y="1883760"/>
            <a:ext cx="4929188" cy="4929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86288CD8-F1B4-4512-A3FD-EFE5D870079B}"/>
              </a:ext>
            </a:extLst>
          </p:cNvPr>
          <p:cNvSpPr txBox="1"/>
          <p:nvPr/>
        </p:nvSpPr>
        <p:spPr>
          <a:xfrm>
            <a:off x="261764" y="2249424"/>
            <a:ext cx="5919580" cy="954107"/>
          </a:xfrm>
          <a:prstGeom prst="rect">
            <a:avLst/>
          </a:prstGeom>
          <a:noFill/>
        </p:spPr>
        <p:txBody>
          <a:bodyPr wrap="square" rtlCol="0">
            <a:spAutoFit/>
          </a:bodyPr>
          <a:lstStyle/>
          <a:p>
            <a:r>
              <a:rPr lang="en-US" sz="2000"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Describe EPM Data Model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a16="http://schemas.microsoft.com/office/drawing/2014/main" xmlns=""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a:p>
            <a:pPr algn="ctr"/>
            <a:r>
              <a:rPr lang="en-US" dirty="0"/>
              <a:t>Electronics goods supplier (Amazon)</a:t>
            </a:r>
          </a:p>
        </p:txBody>
      </p:sp>
      <p:sp>
        <p:nvSpPr>
          <p:cNvPr id="44" name="Rectangle 43">
            <a:extLst>
              <a:ext uri="{FF2B5EF4-FFF2-40B4-BE49-F238E27FC236}">
                <a16:creationId xmlns:a16="http://schemas.microsoft.com/office/drawing/2014/main" xmlns=""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a16="http://schemas.microsoft.com/office/drawing/2014/main" xmlns=""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a16="http://schemas.microsoft.com/office/drawing/2014/main" xmlns=""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xmlns=""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a16="http://schemas.microsoft.com/office/drawing/2014/main" xmlns=""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a16="http://schemas.microsoft.com/office/drawing/2014/main" xmlns=""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a16="http://schemas.microsoft.com/office/drawing/2014/main" xmlns=""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a16="http://schemas.microsoft.com/office/drawing/2014/main" xmlns=""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xmlns=""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a16="http://schemas.microsoft.com/office/drawing/2014/main" xmlns=""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xmlns=""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a16="http://schemas.microsoft.com/office/drawing/2014/main" xmlns=""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a16="http://schemas.microsoft.com/office/drawing/2014/main" xmlns=""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r>
              <a:rPr lang="en-US" dirty="0" smtClean="0"/>
              <a:t>?</a:t>
            </a:r>
            <a:endParaRPr lang="en-US" dirty="0"/>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Microsoft Azure Architect Technologies/AZ-300 course and certific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24" b="7867"/>
          <a:stretch/>
        </p:blipFill>
        <p:spPr bwMode="auto">
          <a:xfrm>
            <a:off x="3865419" y="2914504"/>
            <a:ext cx="5569526" cy="3927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Basics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5941</TotalTime>
  <Words>1169</Words>
  <Application>Microsoft Office PowerPoint</Application>
  <PresentationFormat>Widescreen</PresentationFormat>
  <Paragraphs>198</Paragraphs>
  <Slides>26</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Arial</vt:lpstr>
      <vt:lpstr>Arial</vt:lpstr>
      <vt:lpstr>Arial Black</vt:lpstr>
      <vt:lpstr>Arial Regular</vt:lpstr>
      <vt:lpstr>Calibri</vt:lpstr>
      <vt:lpstr>Calibri Light</vt:lpstr>
      <vt:lpstr>Cambria</vt:lpstr>
      <vt:lpstr>Candara</vt:lpstr>
      <vt:lpstr>Cooper Black</vt:lpstr>
      <vt:lpstr>굴림</vt:lpstr>
      <vt:lpstr>Montserrat</vt:lpstr>
      <vt:lpstr>Open Sans</vt:lpstr>
      <vt:lpstr>Roboto</vt:lpstr>
      <vt:lpstr>Segoe UI</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557</cp:revision>
  <dcterms:created xsi:type="dcterms:W3CDTF">2016-07-10T03:33:26Z</dcterms:created>
  <dcterms:modified xsi:type="dcterms:W3CDTF">2021-05-01T08:37:35Z</dcterms:modified>
</cp:coreProperties>
</file>